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62" r:id="rId2"/>
  </p:sldMasterIdLst>
  <p:notesMasterIdLst>
    <p:notesMasterId r:id="rId19"/>
  </p:notesMasterIdLst>
  <p:handoutMasterIdLst>
    <p:handoutMasterId r:id="rId20"/>
  </p:handoutMasterIdLst>
  <p:sldIdLst>
    <p:sldId id="294" r:id="rId3"/>
    <p:sldId id="335" r:id="rId4"/>
    <p:sldId id="334" r:id="rId5"/>
    <p:sldId id="336" r:id="rId6"/>
    <p:sldId id="341" r:id="rId7"/>
    <p:sldId id="342" r:id="rId8"/>
    <p:sldId id="343" r:id="rId9"/>
    <p:sldId id="338" r:id="rId10"/>
    <p:sldId id="337" r:id="rId11"/>
    <p:sldId id="347" r:id="rId12"/>
    <p:sldId id="348" r:id="rId13"/>
    <p:sldId id="346" r:id="rId14"/>
    <p:sldId id="339" r:id="rId15"/>
    <p:sldId id="340" r:id="rId16"/>
    <p:sldId id="345" r:id="rId17"/>
    <p:sldId id="344" r:id="rId18"/>
  </p:sldIdLst>
  <p:sldSz cx="9144000" cy="6858000" type="screen4x3"/>
  <p:notesSz cx="7023100" cy="93091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University of Phoenix"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0099CC"/>
    <a:srgbClr val="66CCFF"/>
    <a:srgbClr val="FF7C80"/>
    <a:srgbClr val="0066FF"/>
    <a:srgbClr val="0099FF"/>
    <a:srgbClr val="FFCCCC"/>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618" autoAdjust="0"/>
    <p:restoredTop sz="94542" autoAdjust="0"/>
  </p:normalViewPr>
  <p:slideViewPr>
    <p:cSldViewPr>
      <p:cViewPr>
        <p:scale>
          <a:sx n="70" d="100"/>
          <a:sy n="70" d="100"/>
        </p:scale>
        <p:origin x="-1344"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commentAuthors" Target="commentAuthor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682" name="Rectangle 2"/>
          <p:cNvSpPr>
            <a:spLocks noGrp="1" noChangeArrowheads="1"/>
          </p:cNvSpPr>
          <p:nvPr>
            <p:ph type="hdr" sz="quarter"/>
          </p:nvPr>
        </p:nvSpPr>
        <p:spPr bwMode="auto">
          <a:xfrm>
            <a:off x="0" y="0"/>
            <a:ext cx="3043343" cy="465455"/>
          </a:xfrm>
          <a:prstGeom prst="rect">
            <a:avLst/>
          </a:prstGeom>
          <a:noFill/>
          <a:ln w="9525">
            <a:noFill/>
            <a:miter lim="800000"/>
            <a:headEnd/>
            <a:tailEnd/>
          </a:ln>
          <a:effectLst/>
        </p:spPr>
        <p:txBody>
          <a:bodyPr vert="horz" wrap="square" lIns="93324" tIns="46662" rIns="93324" bIns="46662" numCol="1" anchor="t" anchorCtr="0" compatLnSpc="1">
            <a:prstTxWarp prst="textNoShape">
              <a:avLst/>
            </a:prstTxWarp>
          </a:bodyPr>
          <a:lstStyle>
            <a:lvl1pPr>
              <a:defRPr sz="1200"/>
            </a:lvl1pPr>
          </a:lstStyle>
          <a:p>
            <a:pPr>
              <a:defRPr/>
            </a:pPr>
            <a:endParaRPr lang="en-US" dirty="0"/>
          </a:p>
        </p:txBody>
      </p:sp>
      <p:sp>
        <p:nvSpPr>
          <p:cNvPr id="71683" name="Rectangle 3"/>
          <p:cNvSpPr>
            <a:spLocks noGrp="1" noChangeArrowheads="1"/>
          </p:cNvSpPr>
          <p:nvPr>
            <p:ph type="dt" sz="quarter" idx="1"/>
          </p:nvPr>
        </p:nvSpPr>
        <p:spPr bwMode="auto">
          <a:xfrm>
            <a:off x="3978132" y="0"/>
            <a:ext cx="3043343" cy="465455"/>
          </a:xfrm>
          <a:prstGeom prst="rect">
            <a:avLst/>
          </a:prstGeom>
          <a:noFill/>
          <a:ln w="9525">
            <a:noFill/>
            <a:miter lim="800000"/>
            <a:headEnd/>
            <a:tailEnd/>
          </a:ln>
          <a:effectLst/>
        </p:spPr>
        <p:txBody>
          <a:bodyPr vert="horz" wrap="square" lIns="93324" tIns="46662" rIns="93324" bIns="46662" numCol="1" anchor="t" anchorCtr="0" compatLnSpc="1">
            <a:prstTxWarp prst="textNoShape">
              <a:avLst/>
            </a:prstTxWarp>
          </a:bodyPr>
          <a:lstStyle>
            <a:lvl1pPr algn="r">
              <a:defRPr sz="1200"/>
            </a:lvl1pPr>
          </a:lstStyle>
          <a:p>
            <a:pPr>
              <a:defRPr/>
            </a:pPr>
            <a:endParaRPr lang="en-US" dirty="0"/>
          </a:p>
        </p:txBody>
      </p:sp>
      <p:sp>
        <p:nvSpPr>
          <p:cNvPr id="71684" name="Rectangle 4"/>
          <p:cNvSpPr>
            <a:spLocks noGrp="1" noChangeArrowheads="1"/>
          </p:cNvSpPr>
          <p:nvPr>
            <p:ph type="ftr" sz="quarter" idx="2"/>
          </p:nvPr>
        </p:nvSpPr>
        <p:spPr bwMode="auto">
          <a:xfrm>
            <a:off x="0" y="8842029"/>
            <a:ext cx="3043343" cy="465455"/>
          </a:xfrm>
          <a:prstGeom prst="rect">
            <a:avLst/>
          </a:prstGeom>
          <a:noFill/>
          <a:ln w="9525">
            <a:noFill/>
            <a:miter lim="800000"/>
            <a:headEnd/>
            <a:tailEnd/>
          </a:ln>
          <a:effectLst/>
        </p:spPr>
        <p:txBody>
          <a:bodyPr vert="horz" wrap="square" lIns="93324" tIns="46662" rIns="93324" bIns="46662" numCol="1" anchor="b" anchorCtr="0" compatLnSpc="1">
            <a:prstTxWarp prst="textNoShape">
              <a:avLst/>
            </a:prstTxWarp>
          </a:bodyPr>
          <a:lstStyle>
            <a:lvl1pPr>
              <a:defRPr sz="1200"/>
            </a:lvl1pPr>
          </a:lstStyle>
          <a:p>
            <a:pPr>
              <a:defRPr/>
            </a:pPr>
            <a:endParaRPr lang="en-US" dirty="0"/>
          </a:p>
        </p:txBody>
      </p:sp>
      <p:sp>
        <p:nvSpPr>
          <p:cNvPr id="71685" name="Rectangle 5"/>
          <p:cNvSpPr>
            <a:spLocks noGrp="1" noChangeArrowheads="1"/>
          </p:cNvSpPr>
          <p:nvPr>
            <p:ph type="sldNum" sz="quarter" idx="3"/>
          </p:nvPr>
        </p:nvSpPr>
        <p:spPr bwMode="auto">
          <a:xfrm>
            <a:off x="3978132" y="8842029"/>
            <a:ext cx="3043343" cy="465455"/>
          </a:xfrm>
          <a:prstGeom prst="rect">
            <a:avLst/>
          </a:prstGeom>
          <a:noFill/>
          <a:ln w="9525">
            <a:noFill/>
            <a:miter lim="800000"/>
            <a:headEnd/>
            <a:tailEnd/>
          </a:ln>
          <a:effectLst/>
        </p:spPr>
        <p:txBody>
          <a:bodyPr vert="horz" wrap="square" lIns="93324" tIns="46662" rIns="93324" bIns="46662" numCol="1" anchor="b" anchorCtr="0" compatLnSpc="1">
            <a:prstTxWarp prst="textNoShape">
              <a:avLst/>
            </a:prstTxWarp>
          </a:bodyPr>
          <a:lstStyle>
            <a:lvl1pPr algn="r">
              <a:defRPr sz="1200"/>
            </a:lvl1pPr>
          </a:lstStyle>
          <a:p>
            <a:pPr>
              <a:defRPr/>
            </a:pPr>
            <a:fld id="{CBBE0A22-733B-4D03-8305-5358A24E51E0}" type="slidenum">
              <a:rPr lang="en-US"/>
              <a:pPr>
                <a:defRPr/>
              </a:pPr>
              <a:t>‹#›</a:t>
            </a:fld>
            <a:endParaRPr lang="en-US" dirty="0"/>
          </a:p>
        </p:txBody>
      </p:sp>
    </p:spTree>
    <p:extLst>
      <p:ext uri="{BB962C8B-B14F-4D97-AF65-F5344CB8AC3E}">
        <p14:creationId xmlns:p14="http://schemas.microsoft.com/office/powerpoint/2010/main" val="14866785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3043343" cy="465455"/>
          </a:xfrm>
          <a:prstGeom prst="rect">
            <a:avLst/>
          </a:prstGeom>
          <a:noFill/>
          <a:ln w="9525">
            <a:noFill/>
            <a:miter lim="800000"/>
            <a:headEnd/>
            <a:tailEnd/>
          </a:ln>
          <a:effectLst/>
        </p:spPr>
        <p:txBody>
          <a:bodyPr vert="horz" wrap="square" lIns="93324" tIns="46662" rIns="93324" bIns="46662" numCol="1" anchor="t" anchorCtr="0" compatLnSpc="1">
            <a:prstTxWarp prst="textNoShape">
              <a:avLst/>
            </a:prstTxWarp>
          </a:bodyPr>
          <a:lstStyle>
            <a:lvl1pPr>
              <a:defRPr sz="1200"/>
            </a:lvl1pPr>
          </a:lstStyle>
          <a:p>
            <a:pPr>
              <a:defRPr/>
            </a:pPr>
            <a:endParaRPr lang="en-US" dirty="0"/>
          </a:p>
        </p:txBody>
      </p:sp>
      <p:sp>
        <p:nvSpPr>
          <p:cNvPr id="5123" name="Rectangle 3"/>
          <p:cNvSpPr>
            <a:spLocks noGrp="1" noChangeArrowheads="1"/>
          </p:cNvSpPr>
          <p:nvPr>
            <p:ph type="dt" idx="1"/>
          </p:nvPr>
        </p:nvSpPr>
        <p:spPr bwMode="auto">
          <a:xfrm>
            <a:off x="3978132" y="0"/>
            <a:ext cx="3043343" cy="465455"/>
          </a:xfrm>
          <a:prstGeom prst="rect">
            <a:avLst/>
          </a:prstGeom>
          <a:noFill/>
          <a:ln w="9525">
            <a:noFill/>
            <a:miter lim="800000"/>
            <a:headEnd/>
            <a:tailEnd/>
          </a:ln>
          <a:effectLst/>
        </p:spPr>
        <p:txBody>
          <a:bodyPr vert="horz" wrap="square" lIns="93324" tIns="46662" rIns="93324" bIns="46662" numCol="1" anchor="t" anchorCtr="0" compatLnSpc="1">
            <a:prstTxWarp prst="textNoShape">
              <a:avLst/>
            </a:prstTxWarp>
          </a:bodyPr>
          <a:lstStyle>
            <a:lvl1pPr algn="r">
              <a:defRPr sz="1200"/>
            </a:lvl1pPr>
          </a:lstStyle>
          <a:p>
            <a:pPr>
              <a:defRPr/>
            </a:pPr>
            <a:endParaRPr lang="en-US" dirty="0"/>
          </a:p>
        </p:txBody>
      </p:sp>
      <p:sp>
        <p:nvSpPr>
          <p:cNvPr id="15364" name="Rectangle 4"/>
          <p:cNvSpPr>
            <a:spLocks noGrp="1" noRot="1" noChangeAspect="1" noChangeArrowheads="1" noTextEdit="1"/>
          </p:cNvSpPr>
          <p:nvPr>
            <p:ph type="sldImg" idx="2"/>
          </p:nvPr>
        </p:nvSpPr>
        <p:spPr bwMode="auto">
          <a:xfrm>
            <a:off x="1184275" y="698500"/>
            <a:ext cx="4654550" cy="3490913"/>
          </a:xfrm>
          <a:prstGeom prst="rect">
            <a:avLst/>
          </a:prstGeom>
          <a:noFill/>
          <a:ln w="9525">
            <a:solidFill>
              <a:srgbClr val="000000"/>
            </a:solidFill>
            <a:miter lim="800000"/>
            <a:headEnd/>
            <a:tailEnd/>
          </a:ln>
        </p:spPr>
      </p:sp>
      <p:sp>
        <p:nvSpPr>
          <p:cNvPr id="5125" name="Rectangle 5"/>
          <p:cNvSpPr>
            <a:spLocks noGrp="1" noChangeArrowheads="1"/>
          </p:cNvSpPr>
          <p:nvPr>
            <p:ph type="body" sz="quarter" idx="3"/>
          </p:nvPr>
        </p:nvSpPr>
        <p:spPr bwMode="auto">
          <a:xfrm>
            <a:off x="702310" y="4421823"/>
            <a:ext cx="5618480" cy="4189095"/>
          </a:xfrm>
          <a:prstGeom prst="rect">
            <a:avLst/>
          </a:prstGeom>
          <a:noFill/>
          <a:ln w="9525">
            <a:noFill/>
            <a:miter lim="800000"/>
            <a:headEnd/>
            <a:tailEnd/>
          </a:ln>
          <a:effectLst/>
        </p:spPr>
        <p:txBody>
          <a:bodyPr vert="horz" wrap="square" lIns="93324" tIns="46662" rIns="93324" bIns="46662"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5126" name="Rectangle 6"/>
          <p:cNvSpPr>
            <a:spLocks noGrp="1" noChangeArrowheads="1"/>
          </p:cNvSpPr>
          <p:nvPr>
            <p:ph type="ftr" sz="quarter" idx="4"/>
          </p:nvPr>
        </p:nvSpPr>
        <p:spPr bwMode="auto">
          <a:xfrm>
            <a:off x="0" y="8842029"/>
            <a:ext cx="3043343" cy="465455"/>
          </a:xfrm>
          <a:prstGeom prst="rect">
            <a:avLst/>
          </a:prstGeom>
          <a:noFill/>
          <a:ln w="9525">
            <a:noFill/>
            <a:miter lim="800000"/>
            <a:headEnd/>
            <a:tailEnd/>
          </a:ln>
          <a:effectLst/>
        </p:spPr>
        <p:txBody>
          <a:bodyPr vert="horz" wrap="square" lIns="93324" tIns="46662" rIns="93324" bIns="46662" numCol="1" anchor="b" anchorCtr="0" compatLnSpc="1">
            <a:prstTxWarp prst="textNoShape">
              <a:avLst/>
            </a:prstTxWarp>
          </a:bodyPr>
          <a:lstStyle>
            <a:lvl1pPr>
              <a:defRPr sz="1200"/>
            </a:lvl1pPr>
          </a:lstStyle>
          <a:p>
            <a:pPr>
              <a:defRPr/>
            </a:pPr>
            <a:endParaRPr lang="en-US" dirty="0"/>
          </a:p>
        </p:txBody>
      </p:sp>
      <p:sp>
        <p:nvSpPr>
          <p:cNvPr id="5127" name="Rectangle 7"/>
          <p:cNvSpPr>
            <a:spLocks noGrp="1" noChangeArrowheads="1"/>
          </p:cNvSpPr>
          <p:nvPr>
            <p:ph type="sldNum" sz="quarter" idx="5"/>
          </p:nvPr>
        </p:nvSpPr>
        <p:spPr bwMode="auto">
          <a:xfrm>
            <a:off x="3978132" y="8842029"/>
            <a:ext cx="3043343" cy="465455"/>
          </a:xfrm>
          <a:prstGeom prst="rect">
            <a:avLst/>
          </a:prstGeom>
          <a:noFill/>
          <a:ln w="9525">
            <a:noFill/>
            <a:miter lim="800000"/>
            <a:headEnd/>
            <a:tailEnd/>
          </a:ln>
          <a:effectLst/>
        </p:spPr>
        <p:txBody>
          <a:bodyPr vert="horz" wrap="square" lIns="93324" tIns="46662" rIns="93324" bIns="46662" numCol="1" anchor="b" anchorCtr="0" compatLnSpc="1">
            <a:prstTxWarp prst="textNoShape">
              <a:avLst/>
            </a:prstTxWarp>
          </a:bodyPr>
          <a:lstStyle>
            <a:lvl1pPr algn="r">
              <a:defRPr sz="1200"/>
            </a:lvl1pPr>
          </a:lstStyle>
          <a:p>
            <a:pPr>
              <a:defRPr/>
            </a:pPr>
            <a:fld id="{0820A320-B53C-4D64-955C-4873E8359AAA}" type="slidenum">
              <a:rPr lang="en-US"/>
              <a:pPr>
                <a:defRPr/>
              </a:pPr>
              <a:t>‹#›</a:t>
            </a:fld>
            <a:endParaRPr lang="en-US" dirty="0"/>
          </a:p>
        </p:txBody>
      </p:sp>
    </p:spTree>
    <p:extLst>
      <p:ext uri="{BB962C8B-B14F-4D97-AF65-F5344CB8AC3E}">
        <p14:creationId xmlns:p14="http://schemas.microsoft.com/office/powerpoint/2010/main" val="118043900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Rot="1" noChangeAspect="1" noChangeArrowheads="1" noTextEdit="1"/>
          </p:cNvSpPr>
          <p:nvPr>
            <p:ph type="sldImg"/>
          </p:nvPr>
        </p:nvSpPr>
        <p:spPr>
          <a:ln/>
        </p:spPr>
      </p:sp>
      <p:sp>
        <p:nvSpPr>
          <p:cNvPr id="18434" name="Rectangle 3"/>
          <p:cNvSpPr>
            <a:spLocks noGrp="1" noChangeArrowheads="1"/>
          </p:cNvSpPr>
          <p:nvPr>
            <p:ph type="body" idx="1"/>
          </p:nvPr>
        </p:nvSpPr>
        <p:spPr>
          <a:noFill/>
          <a:ln/>
        </p:spPr>
        <p:txBody>
          <a:bodyPr/>
          <a:lstStyle/>
          <a:p>
            <a:endParaRPr lang="en-US" dirty="0"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003692F2-A243-482D-95C0-DF40F0C109CE}" type="datetime1">
              <a:rPr lang="en-US" smtClean="0"/>
              <a:t>10/19/2019</a:t>
            </a:fld>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41818E22-48B8-4002-ADCC-235B59E9AD24}" type="slidenum">
              <a:rPr lang="en-US"/>
              <a:pPr>
                <a:defRPr/>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7FEFB9C8-47D4-4497-A366-5235C2A9C0A0}" type="datetime1">
              <a:rPr lang="en-US" smtClean="0"/>
              <a:t>10/19/2019</a:t>
            </a:fld>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CB7D6190-15A7-4156-A0AB-6E1D657D44BB}"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67CBF4CC-1376-47A0-AB50-79380C853BDC}" type="datetime1">
              <a:rPr lang="en-US" smtClean="0"/>
              <a:t>10/19/2019</a:t>
            </a:fld>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D54B184E-8BA9-4D2A-B0D5-15CEF702420D}" type="slidenum">
              <a:rPr lang="en-US"/>
              <a:pPr>
                <a:defRPr/>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540103BF-3890-4155-BBD1-0A35D5443B13}" type="datetime1">
              <a:rPr lang="en-US" smtClean="0"/>
              <a:t>10/19/2019</a:t>
            </a:fld>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39EC495D-F5B2-42C4-B0CE-A607F980F621}" type="slidenum">
              <a:rPr lang="en-US"/>
              <a:pPr>
                <a:defRPr/>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457200" y="3938588"/>
            <a:ext cx="8229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fld id="{E6587851-021E-43C8-BFFC-B95848AFA80F}" type="datetime1">
              <a:rPr lang="en-US" smtClean="0"/>
              <a:t>10/19/2019</a:t>
            </a:fld>
            <a:endParaRPr lang="en-US" dirty="0"/>
          </a:p>
        </p:txBody>
      </p:sp>
      <p:sp>
        <p:nvSpPr>
          <p:cNvPr id="7"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8" name="Rectangle 6"/>
          <p:cNvSpPr>
            <a:spLocks noGrp="1" noChangeArrowheads="1"/>
          </p:cNvSpPr>
          <p:nvPr>
            <p:ph type="sldNum" sz="quarter" idx="12"/>
          </p:nvPr>
        </p:nvSpPr>
        <p:spPr>
          <a:ln/>
        </p:spPr>
        <p:txBody>
          <a:bodyPr/>
          <a:lstStyle>
            <a:lvl1pPr>
              <a:defRPr/>
            </a:lvl1pPr>
          </a:lstStyle>
          <a:p>
            <a:pPr>
              <a:defRPr/>
            </a:pPr>
            <a:fld id="{0831E7AD-588A-4666-B566-96C18F5BDFC1}" type="slidenum">
              <a:rPr lang="en-US"/>
              <a:pPr>
                <a:defRPr/>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70D15701-EEC8-45B4-877F-9242596F017E}" type="datetime1">
              <a:rPr lang="en-US" smtClean="0">
                <a:solidFill>
                  <a:srgbClr val="000000"/>
                </a:solidFill>
              </a:rPr>
              <a:pPr>
                <a:defRPr/>
              </a:pPr>
              <a:t>10/19/2019</a:t>
            </a:fld>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smtClean="0">
                <a:solidFill>
                  <a:srgbClr val="000000"/>
                </a:solidFill>
              </a:rPr>
              <a:t>Revised 3-16-09</a:t>
            </a: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1818E22-48B8-4002-ADCC-235B59E9AD24}"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3584282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892E8998-03C2-48D5-86A8-63718D576C6E}" type="datetime1">
              <a:rPr lang="en-US" smtClean="0">
                <a:solidFill>
                  <a:srgbClr val="000000"/>
                </a:solidFill>
              </a:rPr>
              <a:pPr>
                <a:defRPr/>
              </a:pPr>
              <a:t>10/19/2019</a:t>
            </a:fld>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smtClean="0">
                <a:solidFill>
                  <a:srgbClr val="000000"/>
                </a:solidFill>
              </a:rPr>
              <a:t>Revised 3-16-09</a:t>
            </a: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D721E5F-A94F-4540-A0B4-87D16506D100}"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7010254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3CB02D9E-3328-40B3-878B-62AD87FDFFF6}" type="datetime1">
              <a:rPr lang="en-US" smtClean="0">
                <a:solidFill>
                  <a:srgbClr val="000000"/>
                </a:solidFill>
              </a:rPr>
              <a:pPr>
                <a:defRPr/>
              </a:pPr>
              <a:t>10/19/2019</a:t>
            </a:fld>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smtClean="0">
                <a:solidFill>
                  <a:srgbClr val="000000"/>
                </a:solidFill>
              </a:rPr>
              <a:t>Revised 3-16-09</a:t>
            </a: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7770D28-EF84-49A4-B7B6-5B710FD054C1}"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0577177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7EC12DE0-CBF9-4FFC-B87A-590BBE3C26D5}" type="datetime1">
              <a:rPr lang="en-US" smtClean="0">
                <a:solidFill>
                  <a:srgbClr val="000000"/>
                </a:solidFill>
              </a:rPr>
              <a:pPr>
                <a:defRPr/>
              </a:pPr>
              <a:t>10/19/2019</a:t>
            </a:fld>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dirty="0" smtClean="0">
                <a:solidFill>
                  <a:srgbClr val="000000"/>
                </a:solidFill>
              </a:rPr>
              <a:t>Revised 3-16-09</a:t>
            </a: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5035DCD-9994-4D91-98FA-2C090F90D4DA}"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5541753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0B7700BB-F81A-4E8E-B521-49CCE327277D}" type="datetime1">
              <a:rPr lang="en-US" smtClean="0">
                <a:solidFill>
                  <a:srgbClr val="000000"/>
                </a:solidFill>
              </a:rPr>
              <a:pPr>
                <a:defRPr/>
              </a:pPr>
              <a:t>10/19/2019</a:t>
            </a:fld>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r>
              <a:rPr lang="en-US" dirty="0" smtClean="0">
                <a:solidFill>
                  <a:srgbClr val="000000"/>
                </a:solidFill>
              </a:rPr>
              <a:t>Revised 3-16-09</a:t>
            </a: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3933A3D-7D0F-4F62-93BE-9D1424BAF2DA}"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0336159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BCE5E12A-AA97-401F-8E18-F1BB7ECBAB1B}" type="datetime1">
              <a:rPr lang="en-US" smtClean="0">
                <a:solidFill>
                  <a:srgbClr val="000000"/>
                </a:solidFill>
              </a:rPr>
              <a:pPr>
                <a:defRPr/>
              </a:pPr>
              <a:t>10/19/2019</a:t>
            </a:fld>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en-US" dirty="0" smtClean="0">
                <a:solidFill>
                  <a:srgbClr val="000000"/>
                </a:solidFill>
              </a:rPr>
              <a:t>Revised 3-16-09</a:t>
            </a: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A52DC0B-C20B-48EA-B1F1-AC897FD812B1}"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5566815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FE2999FD-C429-4788-BF92-8A5E2AE3407E}" type="datetime1">
              <a:rPr lang="en-US" smtClean="0"/>
              <a:t>10/19/2019</a:t>
            </a:fld>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2D721E5F-A94F-4540-A0B4-87D16506D100}" type="slidenum">
              <a:rPr lang="en-US"/>
              <a:pPr>
                <a:defRPr/>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CA4E84D8-9538-437D-83FB-3161E3943A8B}" type="datetime1">
              <a:rPr lang="en-US" smtClean="0">
                <a:solidFill>
                  <a:srgbClr val="000000"/>
                </a:solidFill>
              </a:rPr>
              <a:pPr>
                <a:defRPr/>
              </a:pPr>
              <a:t>10/19/2019</a:t>
            </a:fld>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r>
              <a:rPr lang="en-US" dirty="0" smtClean="0">
                <a:solidFill>
                  <a:srgbClr val="000000"/>
                </a:solidFill>
              </a:rPr>
              <a:t>Revised 3-16-09</a:t>
            </a: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B524F34-153F-47C9-AE8E-7C188069614C}"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383612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85B18EDB-5845-4C90-B752-4FEC153D9A99}" type="datetime1">
              <a:rPr lang="en-US" smtClean="0">
                <a:solidFill>
                  <a:srgbClr val="000000"/>
                </a:solidFill>
              </a:rPr>
              <a:pPr>
                <a:defRPr/>
              </a:pPr>
              <a:t>10/19/2019</a:t>
            </a:fld>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dirty="0" smtClean="0">
                <a:solidFill>
                  <a:srgbClr val="000000"/>
                </a:solidFill>
              </a:rPr>
              <a:t>Revised 3-16-09</a:t>
            </a: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76BA91A-FE77-489A-8EC2-0B841BED70C6}"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0310773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3EE02902-EFF6-455B-992C-4F9DD438128D}" type="datetime1">
              <a:rPr lang="en-US" smtClean="0">
                <a:solidFill>
                  <a:srgbClr val="000000"/>
                </a:solidFill>
              </a:rPr>
              <a:pPr>
                <a:defRPr/>
              </a:pPr>
              <a:t>10/19/2019</a:t>
            </a:fld>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dirty="0" smtClean="0">
                <a:solidFill>
                  <a:srgbClr val="000000"/>
                </a:solidFill>
              </a:rPr>
              <a:t>Revised 3-16-09</a:t>
            </a: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7389A5B-0B3A-4CBC-967A-B267E74282AA}"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2685260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0263B95B-90D4-48BD-9BF6-01E2945A0491}" type="datetime1">
              <a:rPr lang="en-US" smtClean="0">
                <a:solidFill>
                  <a:srgbClr val="000000"/>
                </a:solidFill>
              </a:rPr>
              <a:pPr>
                <a:defRPr/>
              </a:pPr>
              <a:t>10/19/2019</a:t>
            </a:fld>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smtClean="0">
                <a:solidFill>
                  <a:srgbClr val="000000"/>
                </a:solidFill>
              </a:rPr>
              <a:t>Revised 3-16-09</a:t>
            </a: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B7D6190-15A7-4156-A0AB-6E1D657D44BB}"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9902854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62ABC63D-C736-4E53-B21B-CBE7F417F03D}" type="datetime1">
              <a:rPr lang="en-US" smtClean="0">
                <a:solidFill>
                  <a:srgbClr val="000000"/>
                </a:solidFill>
              </a:rPr>
              <a:pPr>
                <a:defRPr/>
              </a:pPr>
              <a:t>10/19/2019</a:t>
            </a:fld>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smtClean="0">
                <a:solidFill>
                  <a:srgbClr val="000000"/>
                </a:solidFill>
              </a:rPr>
              <a:t>Revised 3-16-09</a:t>
            </a: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54B184E-8BA9-4D2A-B0D5-15CEF702420D}"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6895978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3CC2158D-465C-42C4-A904-372A93BA138B}" type="datetime1">
              <a:rPr lang="en-US" smtClean="0">
                <a:solidFill>
                  <a:srgbClr val="000000"/>
                </a:solidFill>
              </a:rPr>
              <a:pPr>
                <a:defRPr/>
              </a:pPr>
              <a:t>10/19/2019</a:t>
            </a:fld>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dirty="0" smtClean="0">
                <a:solidFill>
                  <a:srgbClr val="000000"/>
                </a:solidFill>
              </a:rPr>
              <a:t>Revised 3-16-09</a:t>
            </a: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9EC495D-F5B2-42C4-B0CE-A607F980F621}"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2749237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457200" y="3938588"/>
            <a:ext cx="8229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fld id="{2D0FCFFB-6A25-4D86-B0F4-ECC843C91ECB}" type="datetime1">
              <a:rPr lang="en-US" smtClean="0">
                <a:solidFill>
                  <a:srgbClr val="000000"/>
                </a:solidFill>
              </a:rPr>
              <a:pPr>
                <a:defRPr/>
              </a:pPr>
              <a:t>10/19/2019</a:t>
            </a:fld>
            <a:endParaRPr lang="en-US" dirty="0">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r>
              <a:rPr lang="en-US" dirty="0" smtClean="0">
                <a:solidFill>
                  <a:srgbClr val="000000"/>
                </a:solidFill>
              </a:rPr>
              <a:t>Revised 3-16-09</a:t>
            </a:r>
            <a:endParaRPr lang="en-US" dirty="0">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831E7AD-588A-4666-B566-96C18F5BDFC1}"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403155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028221CD-5C38-42E5-A2C6-8CABA541AEC6}" type="datetime1">
              <a:rPr lang="en-US" smtClean="0"/>
              <a:t>10/19/2019</a:t>
            </a:fld>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77770D28-EF84-49A4-B7B6-5B710FD054C1}" type="slidenum">
              <a:rPr lang="en-US"/>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17B15BCF-BC21-4A49-9925-58640E7304A3}" type="datetime1">
              <a:rPr lang="en-US" smtClean="0"/>
              <a:t>10/19/2019</a:t>
            </a:fld>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D5035DCD-9994-4D91-98FA-2C090F90D4DA}"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7D7F06F9-A0D1-4560-A012-AA351EDD6DD1}" type="datetime1">
              <a:rPr lang="en-US" smtClean="0"/>
              <a:t>10/19/2019</a:t>
            </a:fld>
            <a:endParaRPr 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53933A3D-7D0F-4F62-93BE-9D1424BAF2DA}"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720155DE-CC82-42DD-B39E-336953D1BFD9}" type="datetime1">
              <a:rPr lang="en-US" smtClean="0"/>
              <a:t>10/19/2019</a:t>
            </a:fld>
            <a:endParaRPr 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9A52DC0B-C20B-48EA-B1F1-AC897FD812B1}"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000A38E8-0835-41E0-8C38-65FFD62AC22D}" type="datetime1">
              <a:rPr lang="en-US" smtClean="0"/>
              <a:t>10/19/2019</a:t>
            </a:fld>
            <a:endParaRPr 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BB524F34-153F-47C9-AE8E-7C188069614C}"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3B58D30F-FAAF-4189-9369-481079AC49D3}" type="datetime1">
              <a:rPr lang="en-US" smtClean="0"/>
              <a:t>10/19/2019</a:t>
            </a:fld>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376BA91A-FE77-489A-8EC2-0B841BED70C6}"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A94E7279-248F-4DFA-A81F-A244A01626D1}" type="datetime1">
              <a:rPr lang="en-US" smtClean="0"/>
              <a:t>10/19/2019</a:t>
            </a:fld>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07389A5B-0B3A-4CBC-967A-B267E74282AA}"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fld id="{858DA46F-860E-4DD6-8E49-6D488639E1C0}" type="datetime1">
              <a:rPr lang="en-US" smtClean="0"/>
              <a:t>10/19/2019</a:t>
            </a:fld>
            <a:endParaRPr lang="en-U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E1501A2B-94CF-425E-A746-2A5CD982A634}"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60" r:id="rId2"/>
    <p:sldLayoutId id="2147483659" r:id="rId3"/>
    <p:sldLayoutId id="2147483658" r:id="rId4"/>
    <p:sldLayoutId id="2147483657" r:id="rId5"/>
    <p:sldLayoutId id="2147483656" r:id="rId6"/>
    <p:sldLayoutId id="2147483655" r:id="rId7"/>
    <p:sldLayoutId id="2147483654" r:id="rId8"/>
    <p:sldLayoutId id="2147483653" r:id="rId9"/>
    <p:sldLayoutId id="2147483652" r:id="rId10"/>
    <p:sldLayoutId id="2147483651" r:id="rId11"/>
    <p:sldLayoutId id="2147483650" r:id="rId12"/>
    <p:sldLayoutId id="2147483649" r:id="rId13"/>
  </p:sldLayoutIdLst>
  <p:timing>
    <p:tnLst>
      <p:par>
        <p:cTn id="1" dur="indefinite" restart="never" nodeType="tmRoot"/>
      </p:par>
    </p:tnLst>
  </p:timing>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fld id="{01E26AF2-2A93-47AA-A883-2666F9F8CD45}" type="datetime1">
              <a:rPr lang="en-US" smtClean="0">
                <a:solidFill>
                  <a:srgbClr val="000000"/>
                </a:solidFill>
              </a:rPr>
              <a:pPr>
                <a:defRPr/>
              </a:pPr>
              <a:t>10/19/2019</a:t>
            </a:fld>
            <a:endParaRPr lang="en-US" dirty="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r>
              <a:rPr lang="en-US" dirty="0" smtClean="0">
                <a:solidFill>
                  <a:srgbClr val="000000"/>
                </a:solidFill>
              </a:rPr>
              <a:t>Revised 3-16-09</a:t>
            </a:r>
            <a:endParaRPr lang="en-US" dirty="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E1501A2B-94CF-425E-A746-2A5CD982A634}"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723386063"/>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Lst>
  <p:timing>
    <p:tnLst>
      <p:par>
        <p:cTn id="1" dur="indefinite" restart="never" nodeType="tmRoot"/>
      </p:par>
    </p:tnLst>
  </p:timing>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DrJeffKoloze@att.net"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0.xml"/><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eg"/><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noChangeArrowheads="1"/>
          </p:cNvSpPr>
          <p:nvPr>
            <p:ph type="ctrTitle"/>
          </p:nvPr>
        </p:nvSpPr>
        <p:spPr>
          <a:xfrm>
            <a:off x="609600" y="609600"/>
            <a:ext cx="7772400" cy="5638800"/>
          </a:xfrm>
        </p:spPr>
        <p:txBody>
          <a:bodyPr/>
          <a:lstStyle/>
          <a:p>
            <a:r>
              <a:rPr lang="en-US" sz="2800" dirty="0" smtClean="0">
                <a:latin typeface="Book Antiqua" panose="02040602050305030304" pitchFamily="18" charset="0"/>
              </a:rPr>
              <a:t>When Culture Is </a:t>
            </a:r>
            <a:r>
              <a:rPr lang="en-US" sz="2800" dirty="0">
                <a:latin typeface="Book Antiqua" panose="02040602050305030304" pitchFamily="18" charset="0"/>
              </a:rPr>
              <a:t>Challenged by Art:</a:t>
            </a:r>
            <a:br>
              <a:rPr lang="en-US" sz="2800" dirty="0">
                <a:latin typeface="Book Antiqua" panose="02040602050305030304" pitchFamily="18" charset="0"/>
              </a:rPr>
            </a:br>
            <a:r>
              <a:rPr lang="en-US" sz="2800" dirty="0">
                <a:latin typeface="Book Antiqua" panose="02040602050305030304" pitchFamily="18" charset="0"/>
              </a:rPr>
              <a:t>Pro-Life Responses in the Art </a:t>
            </a:r>
            <a:r>
              <a:rPr lang="en-US" sz="2800" dirty="0" smtClean="0">
                <a:latin typeface="Book Antiqua" panose="02040602050305030304" pitchFamily="18" charset="0"/>
              </a:rPr>
              <a:t>of</a:t>
            </a:r>
            <a:br>
              <a:rPr lang="en-US" sz="2800" dirty="0" smtClean="0">
                <a:latin typeface="Book Antiqua" panose="02040602050305030304" pitchFamily="18" charset="0"/>
              </a:rPr>
            </a:br>
            <a:r>
              <a:rPr lang="en-US" sz="2800" dirty="0" smtClean="0">
                <a:latin typeface="Book Antiqua" panose="02040602050305030304" pitchFamily="18" charset="0"/>
              </a:rPr>
              <a:t>T</a:t>
            </a:r>
            <a:r>
              <a:rPr lang="en-US" sz="2800" dirty="0">
                <a:latin typeface="Book Antiqua" panose="02040602050305030304" pitchFamily="18" charset="0"/>
              </a:rPr>
              <a:t>. Gerhardt </a:t>
            </a:r>
            <a:r>
              <a:rPr lang="en-US" sz="2800" dirty="0" smtClean="0">
                <a:latin typeface="Book Antiqua" panose="02040602050305030304" pitchFamily="18" charset="0"/>
              </a:rPr>
              <a:t>Smith</a:t>
            </a:r>
            <a:br>
              <a:rPr lang="en-US" sz="2800" dirty="0" smtClean="0">
                <a:latin typeface="Book Antiqua" panose="02040602050305030304" pitchFamily="18" charset="0"/>
              </a:rPr>
            </a:br>
            <a:r>
              <a:rPr lang="en-US" sz="2800" dirty="0" smtClean="0">
                <a:latin typeface="Book Antiqua" panose="02040602050305030304" pitchFamily="18" charset="0"/>
              </a:rPr>
              <a:t>to Cultural Aggression</a:t>
            </a:r>
            <a:br>
              <a:rPr lang="en-US" sz="2800" dirty="0" smtClean="0">
                <a:latin typeface="Book Antiqua" panose="02040602050305030304" pitchFamily="18" charset="0"/>
              </a:rPr>
            </a:br>
            <a:r>
              <a:rPr lang="en-US" sz="2800" dirty="0" smtClean="0">
                <a:latin typeface="Book Antiqua" panose="02040602050305030304" pitchFamily="18" charset="0"/>
              </a:rPr>
              <a:t>Against </a:t>
            </a:r>
            <a:r>
              <a:rPr lang="en-US" sz="2800" dirty="0">
                <a:latin typeface="Book Antiqua" panose="02040602050305030304" pitchFamily="18" charset="0"/>
              </a:rPr>
              <a:t>the Vulnerable</a:t>
            </a:r>
            <a:br>
              <a:rPr lang="en-US" sz="2800" dirty="0">
                <a:latin typeface="Book Antiqua" panose="02040602050305030304" pitchFamily="18" charset="0"/>
              </a:rPr>
            </a:br>
            <a:r>
              <a:rPr lang="en-US" sz="2800" dirty="0">
                <a:latin typeface="Book Antiqua" panose="02040602050305030304" pitchFamily="18" charset="0"/>
              </a:rPr>
              <a:t> </a:t>
            </a:r>
            <a:br>
              <a:rPr lang="en-US" sz="2800" dirty="0">
                <a:latin typeface="Book Antiqua" panose="02040602050305030304" pitchFamily="18" charset="0"/>
              </a:rPr>
            </a:br>
            <a:r>
              <a:rPr lang="en-US" sz="1800" dirty="0" smtClean="0">
                <a:latin typeface="Bookman Old Style" pitchFamily="18" charset="0"/>
              </a:rPr>
              <a:t>PowerPoint </a:t>
            </a:r>
            <a:r>
              <a:rPr lang="en-US" sz="1800" dirty="0">
                <a:latin typeface="Bookman Old Style" pitchFamily="18" charset="0"/>
              </a:rPr>
              <a:t>to Accompany Presentation </a:t>
            </a:r>
            <a:r>
              <a:rPr lang="en-US" sz="1800" dirty="0" smtClean="0">
                <a:latin typeface="Bookman Old Style" pitchFamily="18" charset="0"/>
              </a:rPr>
              <a:t>for the</a:t>
            </a:r>
            <a:br>
              <a:rPr lang="en-US" sz="1800" dirty="0" smtClean="0">
                <a:latin typeface="Bookman Old Style" pitchFamily="18" charset="0"/>
              </a:rPr>
            </a:br>
            <a:r>
              <a:rPr lang="en-US" sz="1800" dirty="0" smtClean="0">
                <a:latin typeface="Bookman Old Style" pitchFamily="18" charset="0"/>
              </a:rPr>
              <a:t>Society of Catholic Social Scientists</a:t>
            </a:r>
            <a:br>
              <a:rPr lang="en-US" sz="1800" dirty="0" smtClean="0">
                <a:latin typeface="Bookman Old Style" pitchFamily="18" charset="0"/>
              </a:rPr>
            </a:br>
            <a:r>
              <a:rPr lang="en-US" sz="1800" dirty="0">
                <a:latin typeface="Bookman Old Style" pitchFamily="18" charset="0"/>
              </a:rPr>
              <a:t/>
            </a:r>
            <a:br>
              <a:rPr lang="en-US" sz="1800" dirty="0">
                <a:latin typeface="Bookman Old Style" pitchFamily="18" charset="0"/>
              </a:rPr>
            </a:br>
            <a:r>
              <a:rPr lang="en-US" sz="1800" dirty="0" smtClean="0">
                <a:latin typeface="Bookman Old Style" pitchFamily="18" charset="0"/>
              </a:rPr>
              <a:t>Franciscan University of Steubenville</a:t>
            </a:r>
            <a:br>
              <a:rPr lang="en-US" sz="1800" dirty="0" smtClean="0">
                <a:latin typeface="Bookman Old Style" pitchFamily="18" charset="0"/>
              </a:rPr>
            </a:br>
            <a:r>
              <a:rPr lang="en-US" sz="1800" dirty="0" smtClean="0">
                <a:latin typeface="Bookman Old Style" pitchFamily="18" charset="0"/>
              </a:rPr>
              <a:t>25 October 2019</a:t>
            </a:r>
            <a:br>
              <a:rPr lang="en-US" sz="1800" dirty="0" smtClean="0">
                <a:latin typeface="Bookman Old Style" pitchFamily="18" charset="0"/>
              </a:rPr>
            </a:br>
            <a:r>
              <a:rPr lang="en-US" sz="1600" dirty="0" smtClean="0">
                <a:latin typeface="Bookman Old Style" pitchFamily="18" charset="0"/>
              </a:rPr>
              <a:t/>
            </a:r>
            <a:br>
              <a:rPr lang="en-US" sz="1600" dirty="0" smtClean="0">
                <a:latin typeface="Bookman Old Style" pitchFamily="18" charset="0"/>
              </a:rPr>
            </a:br>
            <a:r>
              <a:rPr lang="en-US" sz="1600" dirty="0" smtClean="0">
                <a:latin typeface="Bookman Old Style" pitchFamily="18" charset="0"/>
              </a:rPr>
              <a:t>Dr. </a:t>
            </a:r>
            <a:r>
              <a:rPr lang="en-US" sz="1600" dirty="0">
                <a:latin typeface="Bookman Old Style" pitchFamily="18" charset="0"/>
              </a:rPr>
              <a:t>Jeff Koloze</a:t>
            </a:r>
            <a:br>
              <a:rPr lang="en-US" sz="1600" dirty="0">
                <a:latin typeface="Bookman Old Style" pitchFamily="18" charset="0"/>
              </a:rPr>
            </a:br>
            <a:r>
              <a:rPr lang="en-US" sz="1600" dirty="0" smtClean="0">
                <a:latin typeface="Bookman Old Style" pitchFamily="18" charset="0"/>
              </a:rPr>
              <a:t>DeVry University</a:t>
            </a:r>
            <a:br>
              <a:rPr lang="en-US" sz="1600" dirty="0" smtClean="0">
                <a:latin typeface="Bookman Old Style" pitchFamily="18" charset="0"/>
              </a:rPr>
            </a:br>
            <a:r>
              <a:rPr lang="en-US" sz="1600" dirty="0" smtClean="0">
                <a:latin typeface="Bookman Old Style" pitchFamily="18" charset="0"/>
                <a:hlinkClick r:id="rId3"/>
              </a:rPr>
              <a:t>DrJeffKoloze@att.net</a:t>
            </a:r>
            <a:r>
              <a:rPr lang="en-US" sz="1600" dirty="0" smtClean="0">
                <a:latin typeface="Bookman Old Style" pitchFamily="18" charset="0"/>
              </a:rPr>
              <a:t/>
            </a:r>
            <a:br>
              <a:rPr lang="en-US" sz="1600" dirty="0" smtClean="0">
                <a:latin typeface="Bookman Old Style" pitchFamily="18" charset="0"/>
              </a:rPr>
            </a:br>
            <a:r>
              <a:rPr lang="en-US" sz="1600" dirty="0" smtClean="0">
                <a:latin typeface="Bookman Old Style" pitchFamily="18" charset="0"/>
              </a:rPr>
              <a:t>216-262-3511</a:t>
            </a:r>
            <a:endParaRPr lang="en-US" sz="1500" dirty="0" smtClean="0">
              <a:latin typeface="Bookman Old Style" pitchFamily="18" charset="0"/>
            </a:endParaRPr>
          </a:p>
        </p:txBody>
      </p:sp>
    </p:spTree>
    <p:extLst>
      <p:ext uri="{BB962C8B-B14F-4D97-AF65-F5344CB8AC3E}">
        <p14:creationId xmlns:p14="http://schemas.microsoft.com/office/powerpoint/2010/main" val="17832295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000" dirty="0" smtClean="0">
                <a:latin typeface="Bookman Old Style" panose="02050604050505020204" pitchFamily="18" charset="0"/>
              </a:rPr>
              <a:t>Zelanski and Fisher (2010)</a:t>
            </a:r>
            <a:endParaRPr lang="en-US" sz="3000" dirty="0">
              <a:latin typeface="Bookman Old Style" panose="02050604050505020204" pitchFamily="18" charset="0"/>
            </a:endParaRPr>
          </a:p>
        </p:txBody>
      </p:sp>
      <p:sp>
        <p:nvSpPr>
          <p:cNvPr id="8" name="Content Placeholder 7"/>
          <p:cNvSpPr>
            <a:spLocks noGrp="1"/>
          </p:cNvSpPr>
          <p:nvPr>
            <p:ph idx="1"/>
          </p:nvPr>
        </p:nvSpPr>
        <p:spPr>
          <a:xfrm>
            <a:off x="457200" y="1371600"/>
            <a:ext cx="8229600" cy="4754563"/>
          </a:xfrm>
        </p:spPr>
        <p:txBody>
          <a:bodyPr/>
          <a:lstStyle/>
          <a:p>
            <a:pPr marL="0" marR="0">
              <a:spcBef>
                <a:spcPts val="0"/>
              </a:spcBef>
              <a:spcAft>
                <a:spcPts val="0"/>
              </a:spcAft>
            </a:pPr>
            <a:r>
              <a:rPr lang="en-US" sz="1800" dirty="0">
                <a:latin typeface="Bookman Old Style"/>
                <a:ea typeface="Arial"/>
                <a:cs typeface="Times New Roman"/>
              </a:rPr>
              <a:t>“According to physiological research with the effects of colored lights, red wavelengths stimulate the heart, the circulation, and the adrenal glands, increasing strength and stamina.  […]  Yellow light is stimulating for the brain and nervous system, bringing mental alertness and activating the nerves in the muscles.  Green lights affect the heart, balance the circulation, and promote relaxation and healing of disorders such as colds, hay fever, and liver problems.  Blue wavelengths affect the throat and thyroid gland, bring cooling and soothing effects, and lower blood pressure.” (41</a:t>
            </a:r>
            <a:r>
              <a:rPr lang="en-US" sz="1800" dirty="0" smtClean="0">
                <a:latin typeface="Bookman Old Style"/>
                <a:ea typeface="Arial"/>
                <a:cs typeface="Times New Roman"/>
              </a:rPr>
              <a:t>)</a:t>
            </a:r>
          </a:p>
          <a:p>
            <a:pPr marL="0" marR="0" indent="0">
              <a:spcBef>
                <a:spcPts val="0"/>
              </a:spcBef>
              <a:spcAft>
                <a:spcPts val="0"/>
              </a:spcAft>
              <a:buNone/>
            </a:pPr>
            <a:endParaRPr lang="en-US" sz="1800" dirty="0">
              <a:latin typeface="Bookman Old Style"/>
              <a:ea typeface="Arial"/>
              <a:cs typeface="Times New Roman"/>
            </a:endParaRPr>
          </a:p>
          <a:p>
            <a:pPr marL="0" marR="0">
              <a:spcBef>
                <a:spcPts val="0"/>
              </a:spcBef>
              <a:spcAft>
                <a:spcPts val="0"/>
              </a:spcAft>
            </a:pPr>
            <a:r>
              <a:rPr lang="en-US" sz="1800" dirty="0" smtClean="0">
                <a:latin typeface="Bookman Old Style"/>
                <a:ea typeface="Arial"/>
                <a:cs typeface="Times New Roman"/>
              </a:rPr>
              <a:t>“</a:t>
            </a:r>
            <a:r>
              <a:rPr lang="en-US" sz="1800" dirty="0">
                <a:latin typeface="Bookman Old Style"/>
                <a:ea typeface="Arial"/>
                <a:cs typeface="Times New Roman"/>
              </a:rPr>
              <a:t>Psychological literature is full of attempts to determine how specific colors affect human health and behavior and how best to put the results into effect.  […]  Bright colors, particularly warm hues, seem conducive to activity and mental alertness and are therefore increasingly being used in schools.  Cooler, duller hues, on the other hand, tend to sedate.” (42)</a:t>
            </a:r>
          </a:p>
          <a:p>
            <a:pPr marL="0" indent="0">
              <a:buNone/>
            </a:pPr>
            <a:endParaRPr lang="en-US" sz="1800" dirty="0" smtClean="0">
              <a:latin typeface="Bookman Old Style" panose="02050604050505020204" pitchFamily="18" charset="0"/>
            </a:endParaRPr>
          </a:p>
        </p:txBody>
      </p:sp>
      <p:sp>
        <p:nvSpPr>
          <p:cNvPr id="5" name="Slide Number Placeholder 4"/>
          <p:cNvSpPr>
            <a:spLocks noGrp="1"/>
          </p:cNvSpPr>
          <p:nvPr>
            <p:ph type="sldNum" sz="quarter" idx="12"/>
          </p:nvPr>
        </p:nvSpPr>
        <p:spPr/>
        <p:txBody>
          <a:bodyPr/>
          <a:lstStyle/>
          <a:p>
            <a:pPr>
              <a:defRPr/>
            </a:pPr>
            <a:fld id="{D5035DCD-9994-4D91-98FA-2C090F90D4DA}" type="slidenum">
              <a:rPr lang="en-US" smtClean="0">
                <a:solidFill>
                  <a:srgbClr val="000000"/>
                </a:solidFill>
              </a:rPr>
              <a:pPr>
                <a:defRPr/>
              </a:pPr>
              <a:t>10</a:t>
            </a:fld>
            <a:endParaRPr lang="en-US" dirty="0">
              <a:solidFill>
                <a:srgbClr val="000000"/>
              </a:solidFill>
            </a:endParaRPr>
          </a:p>
        </p:txBody>
      </p:sp>
    </p:spTree>
    <p:extLst>
      <p:ext uri="{BB962C8B-B14F-4D97-AF65-F5344CB8AC3E}">
        <p14:creationId xmlns:p14="http://schemas.microsoft.com/office/powerpoint/2010/main" val="210517537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000" dirty="0" smtClean="0">
                <a:latin typeface="Bookman Old Style" panose="02050604050505020204" pitchFamily="18" charset="0"/>
              </a:rPr>
              <a:t>Zelanski and Fisher (2010)</a:t>
            </a:r>
            <a:endParaRPr lang="en-US" sz="3000" dirty="0">
              <a:latin typeface="Bookman Old Style" panose="02050604050505020204" pitchFamily="18" charset="0"/>
            </a:endParaRPr>
          </a:p>
        </p:txBody>
      </p:sp>
      <p:sp>
        <p:nvSpPr>
          <p:cNvPr id="8" name="Content Placeholder 7"/>
          <p:cNvSpPr>
            <a:spLocks noGrp="1"/>
          </p:cNvSpPr>
          <p:nvPr>
            <p:ph idx="1"/>
          </p:nvPr>
        </p:nvSpPr>
        <p:spPr>
          <a:xfrm>
            <a:off x="457200" y="1295400"/>
            <a:ext cx="8229600" cy="4830763"/>
          </a:xfrm>
        </p:spPr>
        <p:txBody>
          <a:bodyPr/>
          <a:lstStyle/>
          <a:p>
            <a:pPr marL="0" marR="0">
              <a:spcBef>
                <a:spcPts val="0"/>
              </a:spcBef>
              <a:spcAft>
                <a:spcPts val="0"/>
              </a:spcAft>
            </a:pPr>
            <a:r>
              <a:rPr lang="en-US" sz="1800" dirty="0" smtClean="0">
                <a:latin typeface="Bookman Old Style"/>
                <a:ea typeface="Arial"/>
                <a:cs typeface="Times New Roman"/>
              </a:rPr>
              <a:t>Children “are </a:t>
            </a:r>
            <a:r>
              <a:rPr lang="en-US" sz="1800" dirty="0">
                <a:latin typeface="Bookman Old Style"/>
                <a:ea typeface="Arial"/>
                <a:cs typeface="Times New Roman"/>
              </a:rPr>
              <a:t>affected by color energies in ways that transcend seeing.  One hypothesis is that neurotransmitters in the eye transmit information about light to the brain even in the absence of sight, and that this information releases a hormone in the hypothalamus that has numerous effects on our moods, mental clarity, and energy level.  [Furthermore,] colors that seem to increase blood pressure and pulse and respiration rates are, in order of increasing effect, red, orange, and yellow.” (42</a:t>
            </a:r>
            <a:r>
              <a:rPr lang="en-US" sz="1800" dirty="0" smtClean="0">
                <a:latin typeface="Bookman Old Style"/>
                <a:ea typeface="Arial"/>
                <a:cs typeface="Times New Roman"/>
              </a:rPr>
              <a:t>)</a:t>
            </a:r>
          </a:p>
          <a:p>
            <a:pPr marL="0" marR="0">
              <a:spcBef>
                <a:spcPts val="0"/>
              </a:spcBef>
              <a:spcAft>
                <a:spcPts val="0"/>
              </a:spcAft>
            </a:pPr>
            <a:endParaRPr lang="en-US" sz="1800" dirty="0">
              <a:latin typeface="Bookman Old Style"/>
              <a:ea typeface="Arial"/>
              <a:cs typeface="Times New Roman"/>
            </a:endParaRPr>
          </a:p>
          <a:p>
            <a:pPr marL="0" marR="0">
              <a:spcBef>
                <a:spcPts val="0"/>
              </a:spcBef>
              <a:spcAft>
                <a:spcPts val="0"/>
              </a:spcAft>
            </a:pPr>
            <a:r>
              <a:rPr lang="en-US" sz="1800" dirty="0" smtClean="0">
                <a:latin typeface="Bookman Old Style"/>
                <a:ea typeface="Arial"/>
                <a:cs typeface="Times New Roman"/>
              </a:rPr>
              <a:t>Red </a:t>
            </a:r>
            <a:r>
              <a:rPr lang="en-US" sz="1800" dirty="0">
                <a:latin typeface="Bookman Old Style"/>
                <a:ea typeface="Arial"/>
                <a:cs typeface="Times New Roman"/>
              </a:rPr>
              <a:t>“associated with the color of blood, as well as with fire, warmth, brightness, and stimulation” and anger; and gray with “independence, separation, loneliness, [and] self-criticism” (43-48</a:t>
            </a:r>
            <a:r>
              <a:rPr lang="en-US" sz="1800" dirty="0" smtClean="0">
                <a:latin typeface="Bookman Old Style"/>
                <a:ea typeface="Arial"/>
                <a:cs typeface="Times New Roman"/>
              </a:rPr>
              <a:t>)</a:t>
            </a:r>
          </a:p>
          <a:p>
            <a:pPr marL="0" marR="0">
              <a:spcBef>
                <a:spcPts val="0"/>
              </a:spcBef>
              <a:spcAft>
                <a:spcPts val="0"/>
              </a:spcAft>
            </a:pPr>
            <a:endParaRPr lang="en-US" sz="1800" dirty="0">
              <a:latin typeface="Bookman Old Style"/>
              <a:ea typeface="Arial"/>
              <a:cs typeface="Times New Roman"/>
            </a:endParaRPr>
          </a:p>
          <a:p>
            <a:pPr marL="0" marR="0">
              <a:spcBef>
                <a:spcPts val="0"/>
              </a:spcBef>
              <a:spcAft>
                <a:spcPts val="0"/>
              </a:spcAft>
            </a:pPr>
            <a:r>
              <a:rPr lang="en-US" sz="1800" dirty="0" smtClean="0">
                <a:latin typeface="Bookman Old Style"/>
                <a:ea typeface="Arial"/>
                <a:cs typeface="Times New Roman"/>
              </a:rPr>
              <a:t>“</a:t>
            </a:r>
            <a:r>
              <a:rPr lang="en-US" sz="1800" dirty="0">
                <a:latin typeface="Bookman Old Style"/>
                <a:ea typeface="Arial"/>
                <a:cs typeface="Times New Roman"/>
              </a:rPr>
              <a:t>The actual emotional effect of a specific color in an artwork depends partly on its surroundings and partly on the ideas expressed by the work as a whole.  To be surrounded by blue […] is quite different from seeing a small area of blue in a larger color context.” (49)</a:t>
            </a:r>
          </a:p>
          <a:p>
            <a:pPr marL="0" indent="0">
              <a:buNone/>
            </a:pPr>
            <a:endParaRPr lang="en-US" sz="2000" dirty="0" smtClean="0">
              <a:latin typeface="Bookman Old Style" panose="02050604050505020204" pitchFamily="18" charset="0"/>
            </a:endParaRPr>
          </a:p>
        </p:txBody>
      </p:sp>
      <p:sp>
        <p:nvSpPr>
          <p:cNvPr id="5" name="Slide Number Placeholder 4"/>
          <p:cNvSpPr>
            <a:spLocks noGrp="1"/>
          </p:cNvSpPr>
          <p:nvPr>
            <p:ph type="sldNum" sz="quarter" idx="12"/>
          </p:nvPr>
        </p:nvSpPr>
        <p:spPr/>
        <p:txBody>
          <a:bodyPr/>
          <a:lstStyle/>
          <a:p>
            <a:pPr>
              <a:defRPr/>
            </a:pPr>
            <a:fld id="{D5035DCD-9994-4D91-98FA-2C090F90D4DA}" type="slidenum">
              <a:rPr lang="en-US" smtClean="0">
                <a:solidFill>
                  <a:srgbClr val="000000"/>
                </a:solidFill>
              </a:rPr>
              <a:pPr>
                <a:defRPr/>
              </a:pPr>
              <a:t>11</a:t>
            </a:fld>
            <a:endParaRPr lang="en-US" dirty="0">
              <a:solidFill>
                <a:srgbClr val="000000"/>
              </a:solidFill>
            </a:endParaRPr>
          </a:p>
        </p:txBody>
      </p:sp>
    </p:spTree>
    <p:extLst>
      <p:ext uri="{BB962C8B-B14F-4D97-AF65-F5344CB8AC3E}">
        <p14:creationId xmlns:p14="http://schemas.microsoft.com/office/powerpoint/2010/main" val="295677244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z="3600" i="1" dirty="0" smtClean="0">
                <a:latin typeface="Bookman Old Style" panose="02050604050505020204" pitchFamily="18" charset="0"/>
              </a:rPr>
              <a:t>Sorrow Without Tears:</a:t>
            </a:r>
            <a:br>
              <a:rPr lang="en-US" sz="3600" i="1" dirty="0" smtClean="0">
                <a:latin typeface="Bookman Old Style" panose="02050604050505020204" pitchFamily="18" charset="0"/>
              </a:rPr>
            </a:br>
            <a:r>
              <a:rPr lang="en-US" sz="3600" i="1" dirty="0" smtClean="0">
                <a:latin typeface="Bookman Old Style" panose="02050604050505020204" pitchFamily="18" charset="0"/>
              </a:rPr>
              <a:t>Post-Abortion Syndrome</a:t>
            </a:r>
            <a:endParaRPr lang="en-US" sz="3600" dirty="0">
              <a:latin typeface="Bookman Old Style" panose="02050604050505020204" pitchFamily="18" charset="0"/>
            </a:endParaRPr>
          </a:p>
        </p:txBody>
      </p:sp>
      <p:sp>
        <p:nvSpPr>
          <p:cNvPr id="5" name="Slide Number Placeholder 4"/>
          <p:cNvSpPr>
            <a:spLocks noGrp="1"/>
          </p:cNvSpPr>
          <p:nvPr>
            <p:ph type="sldNum" sz="quarter" idx="12"/>
          </p:nvPr>
        </p:nvSpPr>
        <p:spPr/>
        <p:txBody>
          <a:bodyPr/>
          <a:lstStyle/>
          <a:p>
            <a:pPr>
              <a:defRPr/>
            </a:pPr>
            <a:fld id="{D5035DCD-9994-4D91-98FA-2C090F90D4DA}" type="slidenum">
              <a:rPr lang="en-US" smtClean="0">
                <a:solidFill>
                  <a:srgbClr val="000000"/>
                </a:solidFill>
              </a:rPr>
              <a:pPr>
                <a:defRPr/>
              </a:pPr>
              <a:t>12</a:t>
            </a:fld>
            <a:endParaRPr lang="en-US" dirty="0">
              <a:solidFill>
                <a:srgbClr val="000000"/>
              </a:solidFill>
            </a:endParaRPr>
          </a:p>
        </p:txBody>
      </p:sp>
      <p:sp>
        <p:nvSpPr>
          <p:cNvPr id="3" name="TextBox 2"/>
          <p:cNvSpPr txBox="1"/>
          <p:nvPr/>
        </p:nvSpPr>
        <p:spPr>
          <a:xfrm>
            <a:off x="1981200" y="6172200"/>
            <a:ext cx="5029200" cy="307777"/>
          </a:xfrm>
          <a:prstGeom prst="rect">
            <a:avLst/>
          </a:prstGeom>
          <a:noFill/>
        </p:spPr>
        <p:txBody>
          <a:bodyPr wrap="square" rtlCol="0">
            <a:spAutoFit/>
          </a:bodyPr>
          <a:lstStyle/>
          <a:p>
            <a:pPr algn="ctr"/>
            <a:r>
              <a:rPr lang="en-US" sz="1400" dirty="0" smtClean="0">
                <a:solidFill>
                  <a:srgbClr val="000000"/>
                </a:solidFill>
                <a:latin typeface="Bookman Old Style" panose="02050604050505020204" pitchFamily="18" charset="0"/>
              </a:rPr>
              <a:t>Source credit: Private collection of Dr</a:t>
            </a:r>
            <a:r>
              <a:rPr lang="en-US" sz="1400" dirty="0">
                <a:solidFill>
                  <a:srgbClr val="000000"/>
                </a:solidFill>
                <a:latin typeface="Bookman Old Style" panose="02050604050505020204" pitchFamily="18" charset="0"/>
              </a:rPr>
              <a:t>. </a:t>
            </a:r>
            <a:r>
              <a:rPr lang="en-US" sz="1400" dirty="0" smtClean="0">
                <a:solidFill>
                  <a:srgbClr val="000000"/>
                </a:solidFill>
                <a:latin typeface="Bookman Old Style" panose="02050604050505020204" pitchFamily="18" charset="0"/>
              </a:rPr>
              <a:t>Samuel Nigro</a:t>
            </a:r>
            <a:endParaRPr lang="en-US" sz="1400" dirty="0">
              <a:solidFill>
                <a:srgbClr val="000000"/>
              </a:solidFill>
              <a:latin typeface="Bookman Old Style" panose="02050604050505020204" pitchFamily="18" charset="0"/>
            </a:endParaRPr>
          </a:p>
        </p:txBody>
      </p:sp>
      <p:pic>
        <p:nvPicPr>
          <p:cNvPr id="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33600" y="1524000"/>
            <a:ext cx="4648391" cy="4412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181234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z="3000" i="1" dirty="0" smtClean="0">
                <a:latin typeface="Bookman Old Style" panose="02050604050505020204" pitchFamily="18" charset="0"/>
              </a:rPr>
              <a:t>Femicidal National Organization Woman’s Planned Parentless Selfish Movement</a:t>
            </a:r>
            <a:endParaRPr lang="en-US" sz="3000" dirty="0">
              <a:latin typeface="Bookman Old Style" panose="02050604050505020204" pitchFamily="18" charset="0"/>
            </a:endParaRPr>
          </a:p>
        </p:txBody>
      </p:sp>
      <p:sp>
        <p:nvSpPr>
          <p:cNvPr id="5" name="Slide Number Placeholder 4"/>
          <p:cNvSpPr>
            <a:spLocks noGrp="1"/>
          </p:cNvSpPr>
          <p:nvPr>
            <p:ph type="sldNum" sz="quarter" idx="12"/>
          </p:nvPr>
        </p:nvSpPr>
        <p:spPr/>
        <p:txBody>
          <a:bodyPr/>
          <a:lstStyle/>
          <a:p>
            <a:pPr>
              <a:defRPr/>
            </a:pPr>
            <a:fld id="{D5035DCD-9994-4D91-98FA-2C090F90D4DA}" type="slidenum">
              <a:rPr lang="en-US" smtClean="0">
                <a:solidFill>
                  <a:srgbClr val="000000"/>
                </a:solidFill>
              </a:rPr>
              <a:pPr>
                <a:defRPr/>
              </a:pPr>
              <a:t>13</a:t>
            </a:fld>
            <a:endParaRPr lang="en-US" dirty="0">
              <a:solidFill>
                <a:srgbClr val="000000"/>
              </a:solidFill>
            </a:endParaRPr>
          </a:p>
        </p:txBody>
      </p:sp>
      <p:sp>
        <p:nvSpPr>
          <p:cNvPr id="3" name="TextBox 2"/>
          <p:cNvSpPr txBox="1"/>
          <p:nvPr/>
        </p:nvSpPr>
        <p:spPr>
          <a:xfrm>
            <a:off x="1981200" y="6172200"/>
            <a:ext cx="5029200" cy="307777"/>
          </a:xfrm>
          <a:prstGeom prst="rect">
            <a:avLst/>
          </a:prstGeom>
          <a:noFill/>
        </p:spPr>
        <p:txBody>
          <a:bodyPr wrap="square" rtlCol="0">
            <a:spAutoFit/>
          </a:bodyPr>
          <a:lstStyle/>
          <a:p>
            <a:pPr algn="ctr"/>
            <a:r>
              <a:rPr lang="en-US" sz="1400" dirty="0" smtClean="0">
                <a:solidFill>
                  <a:srgbClr val="000000"/>
                </a:solidFill>
                <a:latin typeface="Bookman Old Style" panose="02050604050505020204" pitchFamily="18" charset="0"/>
              </a:rPr>
              <a:t>Source credit: Private collection of Dr</a:t>
            </a:r>
            <a:r>
              <a:rPr lang="en-US" sz="1400" dirty="0">
                <a:solidFill>
                  <a:srgbClr val="000000"/>
                </a:solidFill>
                <a:latin typeface="Bookman Old Style" panose="02050604050505020204" pitchFamily="18" charset="0"/>
              </a:rPr>
              <a:t>. </a:t>
            </a:r>
            <a:r>
              <a:rPr lang="en-US" sz="1400" dirty="0" smtClean="0">
                <a:solidFill>
                  <a:srgbClr val="000000"/>
                </a:solidFill>
                <a:latin typeface="Bookman Old Style" panose="02050604050505020204" pitchFamily="18" charset="0"/>
              </a:rPr>
              <a:t>Samuel Nigro</a:t>
            </a:r>
            <a:endParaRPr lang="en-US" sz="1400" dirty="0">
              <a:solidFill>
                <a:srgbClr val="000000"/>
              </a:solidFill>
              <a:latin typeface="Bookman Old Style" panose="02050604050505020204" pitchFamily="18" charset="0"/>
            </a:endParaRPr>
          </a:p>
        </p:txBody>
      </p:sp>
      <p:pic>
        <p:nvPicPr>
          <p:cNvPr id="2050" name="Picture 2"/>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l="20147" t="3543" r="11779" b="4787"/>
          <a:stretch/>
        </p:blipFill>
        <p:spPr bwMode="auto">
          <a:xfrm>
            <a:off x="2209800" y="1600200"/>
            <a:ext cx="4668672" cy="434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4977085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274638"/>
            <a:ext cx="8229600" cy="944562"/>
          </a:xfrm>
        </p:spPr>
        <p:txBody>
          <a:bodyPr/>
          <a:lstStyle/>
          <a:p>
            <a:r>
              <a:rPr lang="en-US" sz="3600" i="1" dirty="0" smtClean="0">
                <a:latin typeface="Bookman Old Style" panose="02050604050505020204" pitchFamily="18" charset="0"/>
              </a:rPr>
              <a:t>Killer Caduceus</a:t>
            </a:r>
            <a:endParaRPr lang="en-US" sz="3600" i="1" dirty="0">
              <a:latin typeface="Bookman Old Style" panose="02050604050505020204" pitchFamily="18" charset="0"/>
            </a:endParaRPr>
          </a:p>
        </p:txBody>
      </p:sp>
      <p:sp>
        <p:nvSpPr>
          <p:cNvPr id="5" name="Slide Number Placeholder 4"/>
          <p:cNvSpPr>
            <a:spLocks noGrp="1"/>
          </p:cNvSpPr>
          <p:nvPr>
            <p:ph type="sldNum" sz="quarter" idx="12"/>
          </p:nvPr>
        </p:nvSpPr>
        <p:spPr/>
        <p:txBody>
          <a:bodyPr/>
          <a:lstStyle/>
          <a:p>
            <a:pPr>
              <a:defRPr/>
            </a:pPr>
            <a:fld id="{D5035DCD-9994-4D91-98FA-2C090F90D4DA}" type="slidenum">
              <a:rPr lang="en-US" smtClean="0">
                <a:solidFill>
                  <a:srgbClr val="000000"/>
                </a:solidFill>
              </a:rPr>
              <a:pPr>
                <a:defRPr/>
              </a:pPr>
              <a:t>14</a:t>
            </a:fld>
            <a:endParaRPr lang="en-US" dirty="0">
              <a:solidFill>
                <a:srgbClr val="000000"/>
              </a:solidFill>
            </a:endParaRPr>
          </a:p>
        </p:txBody>
      </p:sp>
      <p:sp>
        <p:nvSpPr>
          <p:cNvPr id="3" name="TextBox 2"/>
          <p:cNvSpPr txBox="1"/>
          <p:nvPr/>
        </p:nvSpPr>
        <p:spPr>
          <a:xfrm>
            <a:off x="1981200" y="6172200"/>
            <a:ext cx="5029200" cy="307777"/>
          </a:xfrm>
          <a:prstGeom prst="rect">
            <a:avLst/>
          </a:prstGeom>
          <a:noFill/>
        </p:spPr>
        <p:txBody>
          <a:bodyPr wrap="square" rtlCol="0">
            <a:spAutoFit/>
          </a:bodyPr>
          <a:lstStyle/>
          <a:p>
            <a:pPr algn="ctr"/>
            <a:r>
              <a:rPr lang="en-US" sz="1400" dirty="0" smtClean="0">
                <a:solidFill>
                  <a:srgbClr val="000000"/>
                </a:solidFill>
                <a:latin typeface="Bookman Old Style" panose="02050604050505020204" pitchFamily="18" charset="0"/>
              </a:rPr>
              <a:t>Source credit: Private collection of Dr</a:t>
            </a:r>
            <a:r>
              <a:rPr lang="en-US" sz="1400" dirty="0">
                <a:solidFill>
                  <a:srgbClr val="000000"/>
                </a:solidFill>
                <a:latin typeface="Bookman Old Style" panose="02050604050505020204" pitchFamily="18" charset="0"/>
              </a:rPr>
              <a:t>. </a:t>
            </a:r>
            <a:r>
              <a:rPr lang="en-US" sz="1400" dirty="0" smtClean="0">
                <a:solidFill>
                  <a:srgbClr val="000000"/>
                </a:solidFill>
                <a:latin typeface="Bookman Old Style" panose="02050604050505020204" pitchFamily="18" charset="0"/>
              </a:rPr>
              <a:t>Samuel Nigro</a:t>
            </a:r>
            <a:endParaRPr lang="en-US" sz="1400" dirty="0">
              <a:solidFill>
                <a:srgbClr val="000000"/>
              </a:solidFill>
              <a:latin typeface="Bookman Old Style" panose="02050604050505020204" pitchFamily="18" charset="0"/>
            </a:endParaRPr>
          </a:p>
        </p:txBody>
      </p:sp>
      <p:pic>
        <p:nvPicPr>
          <p:cNvPr id="3074" name="Picture 2"/>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l="20826" t="6860" r="13589" b="4787"/>
          <a:stretch/>
        </p:blipFill>
        <p:spPr bwMode="auto">
          <a:xfrm>
            <a:off x="2133600" y="1371600"/>
            <a:ext cx="4876799" cy="45378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4977085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D5035DCD-9994-4D91-98FA-2C090F90D4DA}" type="slidenum">
              <a:rPr lang="en-US" smtClean="0">
                <a:solidFill>
                  <a:srgbClr val="000000"/>
                </a:solidFill>
              </a:rPr>
              <a:pPr>
                <a:defRPr/>
              </a:pPr>
              <a:t>15</a:t>
            </a:fld>
            <a:endParaRPr lang="en-US" dirty="0">
              <a:solidFill>
                <a:srgbClr val="000000"/>
              </a:solidFill>
            </a:endParaRPr>
          </a:p>
        </p:txBody>
      </p:sp>
      <p:sp>
        <p:nvSpPr>
          <p:cNvPr id="3" name="TextBox 2"/>
          <p:cNvSpPr txBox="1"/>
          <p:nvPr/>
        </p:nvSpPr>
        <p:spPr>
          <a:xfrm>
            <a:off x="1981200" y="6172200"/>
            <a:ext cx="5029200" cy="307777"/>
          </a:xfrm>
          <a:prstGeom prst="rect">
            <a:avLst/>
          </a:prstGeom>
          <a:noFill/>
        </p:spPr>
        <p:txBody>
          <a:bodyPr wrap="square" rtlCol="0">
            <a:spAutoFit/>
          </a:bodyPr>
          <a:lstStyle/>
          <a:p>
            <a:pPr algn="ctr"/>
            <a:r>
              <a:rPr lang="en-US" sz="1400" dirty="0" smtClean="0">
                <a:solidFill>
                  <a:srgbClr val="000000"/>
                </a:solidFill>
                <a:latin typeface="Bookman Old Style" panose="02050604050505020204" pitchFamily="18" charset="0"/>
              </a:rPr>
              <a:t>Source credits: Private collection of Dr</a:t>
            </a:r>
            <a:r>
              <a:rPr lang="en-US" sz="1400" dirty="0">
                <a:solidFill>
                  <a:srgbClr val="000000"/>
                </a:solidFill>
                <a:latin typeface="Bookman Old Style" panose="02050604050505020204" pitchFamily="18" charset="0"/>
              </a:rPr>
              <a:t>. </a:t>
            </a:r>
            <a:r>
              <a:rPr lang="en-US" sz="1400" dirty="0" smtClean="0">
                <a:solidFill>
                  <a:srgbClr val="000000"/>
                </a:solidFill>
                <a:latin typeface="Bookman Old Style" panose="02050604050505020204" pitchFamily="18" charset="0"/>
              </a:rPr>
              <a:t>Samuel Nigro</a:t>
            </a:r>
            <a:endParaRPr lang="en-US" sz="1400" dirty="0">
              <a:solidFill>
                <a:srgbClr val="000000"/>
              </a:solidFill>
              <a:latin typeface="Bookman Old Style" panose="02050604050505020204" pitchFamily="18" charset="0"/>
            </a:endParaRPr>
          </a:p>
        </p:txBody>
      </p:sp>
      <p:pic>
        <p:nvPicPr>
          <p:cNvPr id="409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1" y="467917"/>
            <a:ext cx="2209799" cy="18424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52800" y="2310349"/>
            <a:ext cx="2362200" cy="195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0" y="4267199"/>
            <a:ext cx="2362200" cy="18288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8886188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lstStyle/>
          <a:p>
            <a:r>
              <a:rPr lang="en-US" sz="2000" dirty="0" smtClean="0">
                <a:latin typeface="Bookman Old Style" panose="02050604050505020204" pitchFamily="18" charset="0"/>
              </a:rPr>
              <a:t>Works Cited</a:t>
            </a:r>
            <a:endParaRPr lang="en-US" sz="2000" dirty="0">
              <a:latin typeface="Bookman Old Style" panose="02050604050505020204" pitchFamily="18" charset="0"/>
            </a:endParaRPr>
          </a:p>
        </p:txBody>
      </p:sp>
      <p:sp>
        <p:nvSpPr>
          <p:cNvPr id="5" name="Slide Number Placeholder 4"/>
          <p:cNvSpPr>
            <a:spLocks noGrp="1"/>
          </p:cNvSpPr>
          <p:nvPr>
            <p:ph type="sldNum" sz="quarter" idx="12"/>
          </p:nvPr>
        </p:nvSpPr>
        <p:spPr/>
        <p:txBody>
          <a:bodyPr/>
          <a:lstStyle/>
          <a:p>
            <a:pPr>
              <a:defRPr/>
            </a:pPr>
            <a:fld id="{D5035DCD-9994-4D91-98FA-2C090F90D4DA}" type="slidenum">
              <a:rPr lang="en-US" smtClean="0">
                <a:solidFill>
                  <a:srgbClr val="000000"/>
                </a:solidFill>
              </a:rPr>
              <a:pPr>
                <a:defRPr/>
              </a:pPr>
              <a:t>16</a:t>
            </a:fld>
            <a:endParaRPr lang="en-US" dirty="0">
              <a:solidFill>
                <a:srgbClr val="000000"/>
              </a:solidFill>
            </a:endParaRPr>
          </a:p>
        </p:txBody>
      </p:sp>
      <p:pic>
        <p:nvPicPr>
          <p:cNvPr id="4"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30843" t="21937" r="29994" b="9914"/>
          <a:stretch/>
        </p:blipFill>
        <p:spPr bwMode="auto">
          <a:xfrm>
            <a:off x="838200" y="762000"/>
            <a:ext cx="7620000" cy="548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316112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3000" dirty="0">
                <a:solidFill>
                  <a:srgbClr val="000000"/>
                </a:solidFill>
                <a:latin typeface="Bookman Old Style" panose="02050604050505020204" pitchFamily="18" charset="0"/>
              </a:rPr>
              <a:t>Structure of Presentation</a:t>
            </a:r>
            <a:endParaRPr lang="en-US" dirty="0"/>
          </a:p>
        </p:txBody>
      </p:sp>
      <p:sp>
        <p:nvSpPr>
          <p:cNvPr id="6" name="Content Placeholder 5"/>
          <p:cNvSpPr>
            <a:spLocks noGrp="1"/>
          </p:cNvSpPr>
          <p:nvPr>
            <p:ph sz="half" idx="1"/>
          </p:nvPr>
        </p:nvSpPr>
        <p:spPr/>
        <p:txBody>
          <a:bodyPr/>
          <a:lstStyle/>
          <a:p>
            <a:pPr marL="571500" lvl="0" indent="-571500">
              <a:buFont typeface="+mj-lt"/>
              <a:buAutoNum type="romanUcPeriod"/>
            </a:pPr>
            <a:r>
              <a:rPr lang="en-US" sz="2000" dirty="0" smtClean="0">
                <a:latin typeface="Bookman Old Style" panose="02050604050505020204" pitchFamily="18" charset="0"/>
              </a:rPr>
              <a:t>Principles </a:t>
            </a:r>
            <a:r>
              <a:rPr lang="en-US" sz="2000" dirty="0">
                <a:latin typeface="Bookman Old Style" panose="02050604050505020204" pitchFamily="18" charset="0"/>
              </a:rPr>
              <a:t>of art aesthetics from a Catholic </a:t>
            </a:r>
            <a:r>
              <a:rPr lang="en-US" sz="2000" dirty="0" smtClean="0">
                <a:latin typeface="Bookman Old Style" panose="02050604050505020204" pitchFamily="18" charset="0"/>
              </a:rPr>
              <a:t>perspective, consistent with </a:t>
            </a:r>
            <a:r>
              <a:rPr lang="en-US" sz="2000" dirty="0" smtClean="0">
                <a:solidFill>
                  <a:srgbClr val="000000"/>
                </a:solidFill>
                <a:latin typeface="Bookman Old Style" panose="02050604050505020204" pitchFamily="18" charset="0"/>
              </a:rPr>
              <a:t>St</a:t>
            </a:r>
            <a:r>
              <a:rPr lang="en-US" sz="2000" dirty="0">
                <a:solidFill>
                  <a:srgbClr val="000000"/>
                </a:solidFill>
                <a:latin typeface="Bookman Old Style" panose="02050604050505020204" pitchFamily="18" charset="0"/>
              </a:rPr>
              <a:t>. John </a:t>
            </a:r>
            <a:r>
              <a:rPr lang="en-US" sz="2000" dirty="0" smtClean="0">
                <a:solidFill>
                  <a:srgbClr val="000000"/>
                </a:solidFill>
                <a:latin typeface="Bookman Old Style" panose="02050604050505020204" pitchFamily="18" charset="0"/>
              </a:rPr>
              <a:t>Paul II’s </a:t>
            </a:r>
            <a:r>
              <a:rPr lang="en-US" sz="2000" i="1" dirty="0">
                <a:solidFill>
                  <a:srgbClr val="000000"/>
                </a:solidFill>
                <a:latin typeface="Bookman Old Style" panose="02050604050505020204" pitchFamily="18" charset="0"/>
              </a:rPr>
              <a:t>Letter to Artists</a:t>
            </a:r>
            <a:r>
              <a:rPr lang="en-US" sz="2000" dirty="0">
                <a:solidFill>
                  <a:srgbClr val="000000"/>
                </a:solidFill>
                <a:latin typeface="Bookman Old Style" panose="02050604050505020204" pitchFamily="18" charset="0"/>
              </a:rPr>
              <a:t> (1999)</a:t>
            </a:r>
            <a:endParaRPr lang="en-US" sz="2000" i="1" dirty="0">
              <a:solidFill>
                <a:srgbClr val="000000"/>
              </a:solidFill>
              <a:latin typeface="Bookman Old Style" panose="02050604050505020204" pitchFamily="18" charset="0"/>
            </a:endParaRPr>
          </a:p>
          <a:p>
            <a:pPr marL="571500" indent="-571500">
              <a:buFont typeface="+mj-lt"/>
              <a:buAutoNum type="romanUcPeriod"/>
            </a:pPr>
            <a:r>
              <a:rPr lang="en-US" sz="2000" dirty="0" smtClean="0">
                <a:latin typeface="Bookman Old Style" panose="02050604050505020204" pitchFamily="18" charset="0"/>
              </a:rPr>
              <a:t>Smith’s </a:t>
            </a:r>
            <a:r>
              <a:rPr lang="en-US" sz="2000" dirty="0">
                <a:latin typeface="Bookman Old Style" panose="02050604050505020204" pitchFamily="18" charset="0"/>
              </a:rPr>
              <a:t>paintings on the three life issues of abortion, infanticide, and euthanasia</a:t>
            </a:r>
          </a:p>
          <a:p>
            <a:pPr marL="571500" indent="-571500">
              <a:buFont typeface="+mj-lt"/>
              <a:buAutoNum type="romanUcPeriod"/>
            </a:pPr>
            <a:r>
              <a:rPr lang="en-US" sz="2000" dirty="0" smtClean="0">
                <a:latin typeface="Bookman Old Style" panose="02050604050505020204" pitchFamily="18" charset="0"/>
              </a:rPr>
              <a:t>Evaluation of paintings’ compliance with </a:t>
            </a:r>
            <a:r>
              <a:rPr lang="en-US" sz="2000" i="1" dirty="0" smtClean="0">
                <a:latin typeface="Bookman Old Style" panose="02050604050505020204" pitchFamily="18" charset="0"/>
              </a:rPr>
              <a:t>Letter </a:t>
            </a:r>
            <a:r>
              <a:rPr lang="en-US" sz="2000" i="1" dirty="0">
                <a:latin typeface="Bookman Old Style" panose="02050604050505020204" pitchFamily="18" charset="0"/>
              </a:rPr>
              <a:t>to </a:t>
            </a:r>
            <a:r>
              <a:rPr lang="en-US" sz="2000" i="1" dirty="0" smtClean="0">
                <a:latin typeface="Bookman Old Style" panose="02050604050505020204" pitchFamily="18" charset="0"/>
              </a:rPr>
              <a:t>Artists</a:t>
            </a:r>
            <a:r>
              <a:rPr lang="en-US" sz="2000" dirty="0" smtClean="0">
                <a:latin typeface="Bookman Old Style" panose="02050604050505020204" pitchFamily="18" charset="0"/>
              </a:rPr>
              <a:t> </a:t>
            </a:r>
            <a:endParaRPr lang="en-US" sz="2000" i="1" dirty="0" smtClean="0">
              <a:latin typeface="Bookman Old Style" panose="02050604050505020204" pitchFamily="18" charset="0"/>
            </a:endParaRPr>
          </a:p>
          <a:p>
            <a:pPr marL="571500" indent="-571500">
              <a:buFont typeface="+mj-lt"/>
              <a:buAutoNum type="romanUcPeriod"/>
            </a:pPr>
            <a:r>
              <a:rPr lang="en-US" sz="2000" dirty="0" smtClean="0">
                <a:latin typeface="Bookman Old Style" panose="02050604050505020204" pitchFamily="18" charset="0"/>
              </a:rPr>
              <a:t>Questions </a:t>
            </a:r>
            <a:r>
              <a:rPr lang="en-US" sz="2000" dirty="0">
                <a:latin typeface="Bookman Old Style" panose="02050604050505020204" pitchFamily="18" charset="0"/>
              </a:rPr>
              <a:t>and </a:t>
            </a:r>
            <a:r>
              <a:rPr lang="en-US" sz="2000" dirty="0" smtClean="0">
                <a:latin typeface="Bookman Old Style" panose="02050604050505020204" pitchFamily="18" charset="0"/>
              </a:rPr>
              <a:t>answers</a:t>
            </a:r>
            <a:endParaRPr lang="en-US" sz="2000" dirty="0">
              <a:latin typeface="Bookman Old Style" panose="02050604050505020204" pitchFamily="18" charset="0"/>
            </a:endParaRPr>
          </a:p>
        </p:txBody>
      </p:sp>
      <p:sp>
        <p:nvSpPr>
          <p:cNvPr id="4" name="Slide Number Placeholder 3"/>
          <p:cNvSpPr>
            <a:spLocks noGrp="1"/>
          </p:cNvSpPr>
          <p:nvPr>
            <p:ph type="sldNum" sz="quarter" idx="12"/>
          </p:nvPr>
        </p:nvSpPr>
        <p:spPr/>
        <p:txBody>
          <a:bodyPr/>
          <a:lstStyle/>
          <a:p>
            <a:pPr>
              <a:defRPr/>
            </a:pPr>
            <a:fld id="{2D721E5F-A94F-4540-A0B4-87D16506D100}" type="slidenum">
              <a:rPr lang="en-US" smtClean="0"/>
              <a:pPr>
                <a:defRPr/>
              </a:pPr>
              <a:t>2</a:t>
            </a:fld>
            <a:endParaRPr lang="en-US" dirty="0"/>
          </a:p>
        </p:txBody>
      </p:sp>
      <p:pic>
        <p:nvPicPr>
          <p:cNvPr id="1027" name="Picture 3"/>
          <p:cNvPicPr>
            <a:picLocks noGrp="1" noChangeAspect="1" noChangeArrowheads="1"/>
          </p:cNvPicPr>
          <p:nvPr>
            <p:ph sz="half" idx="2"/>
          </p:nvPr>
        </p:nvPicPr>
        <p:blipFill rotWithShape="1">
          <a:blip r:embed="rId2">
            <a:extLst>
              <a:ext uri="{28A0092B-C50C-407E-A947-70E740481C1C}">
                <a14:useLocalDpi xmlns:a14="http://schemas.microsoft.com/office/drawing/2010/main" val="0"/>
              </a:ext>
            </a:extLst>
          </a:blip>
          <a:srcRect t="5136" r="5916" b="4098"/>
          <a:stretch/>
        </p:blipFill>
        <p:spPr bwMode="auto">
          <a:xfrm>
            <a:off x="5029200" y="1371600"/>
            <a:ext cx="3340750" cy="43877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5257800" y="5791200"/>
            <a:ext cx="2895600" cy="584775"/>
          </a:xfrm>
          <a:prstGeom prst="rect">
            <a:avLst/>
          </a:prstGeom>
          <a:noFill/>
        </p:spPr>
        <p:txBody>
          <a:bodyPr wrap="square" rtlCol="0">
            <a:spAutoFit/>
          </a:bodyPr>
          <a:lstStyle/>
          <a:p>
            <a:r>
              <a:rPr lang="en-US" sz="1600" dirty="0">
                <a:latin typeface="Bookman Old Style" panose="02050604050505020204" pitchFamily="18" charset="0"/>
              </a:rPr>
              <a:t>T. Gerhardt Smith, </a:t>
            </a:r>
            <a:r>
              <a:rPr lang="en-US" sz="1600" dirty="0" smtClean="0">
                <a:latin typeface="Bookman Old Style" panose="02050604050505020204" pitchFamily="18" charset="0"/>
              </a:rPr>
              <a:t>image from </a:t>
            </a:r>
            <a:r>
              <a:rPr lang="en-US" sz="1600" dirty="0">
                <a:latin typeface="Bookman Old Style" panose="02050604050505020204" pitchFamily="18" charset="0"/>
              </a:rPr>
              <a:t>exhibition handout</a:t>
            </a:r>
          </a:p>
        </p:txBody>
      </p:sp>
    </p:spTree>
    <p:extLst>
      <p:ext uri="{BB962C8B-B14F-4D97-AF65-F5344CB8AC3E}">
        <p14:creationId xmlns:p14="http://schemas.microsoft.com/office/powerpoint/2010/main" val="259628696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latin typeface="Bookman Old Style" panose="02050604050505020204" pitchFamily="18" charset="0"/>
              </a:rPr>
              <a:t>Iconic Images in Popular Culture</a:t>
            </a:r>
            <a:endParaRPr lang="en-US" sz="3600" dirty="0">
              <a:latin typeface="Bookman Old Style" panose="02050604050505020204" pitchFamily="18" charset="0"/>
            </a:endParaRPr>
          </a:p>
        </p:txBody>
      </p:sp>
      <p:sp>
        <p:nvSpPr>
          <p:cNvPr id="5" name="Slide Number Placeholder 4"/>
          <p:cNvSpPr>
            <a:spLocks noGrp="1"/>
          </p:cNvSpPr>
          <p:nvPr>
            <p:ph type="sldNum" sz="quarter" idx="12"/>
          </p:nvPr>
        </p:nvSpPr>
        <p:spPr/>
        <p:txBody>
          <a:bodyPr/>
          <a:lstStyle/>
          <a:p>
            <a:pPr>
              <a:defRPr/>
            </a:pPr>
            <a:fld id="{D5035DCD-9994-4D91-98FA-2C090F90D4DA}" type="slidenum">
              <a:rPr lang="en-US" smtClean="0">
                <a:solidFill>
                  <a:srgbClr val="000000"/>
                </a:solidFill>
              </a:rPr>
              <a:pPr>
                <a:defRPr/>
              </a:pPr>
              <a:t>3</a:t>
            </a:fld>
            <a:endParaRPr lang="en-US" dirty="0">
              <a:solidFill>
                <a:srgbClr val="000000"/>
              </a:solidFill>
            </a:endParaRPr>
          </a:p>
        </p:txBody>
      </p:sp>
      <p:pic>
        <p:nvPicPr>
          <p:cNvPr id="1026"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991995" y="1653191"/>
            <a:ext cx="2969009" cy="3773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4267200" y="2286000"/>
            <a:ext cx="4419600" cy="2514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066800" y="5638800"/>
            <a:ext cx="2819400" cy="954107"/>
          </a:xfrm>
          <a:prstGeom prst="rect">
            <a:avLst/>
          </a:prstGeom>
          <a:noFill/>
        </p:spPr>
        <p:txBody>
          <a:bodyPr wrap="square" rtlCol="0">
            <a:spAutoFit/>
          </a:bodyPr>
          <a:lstStyle/>
          <a:p>
            <a:r>
              <a:rPr lang="en-US" sz="1400" dirty="0">
                <a:latin typeface="Bookman Old Style" panose="02050604050505020204" pitchFamily="18" charset="0"/>
              </a:rPr>
              <a:t>Gloria Swanson in her iconic role as Norma Desmond in </a:t>
            </a:r>
            <a:r>
              <a:rPr lang="en-US" sz="1400" i="1" dirty="0">
                <a:latin typeface="Bookman Old Style" panose="02050604050505020204" pitchFamily="18" charset="0"/>
              </a:rPr>
              <a:t>Sunset Boulevard</a:t>
            </a:r>
            <a:r>
              <a:rPr lang="en-US" sz="1400" dirty="0">
                <a:latin typeface="Bookman Old Style" panose="02050604050505020204" pitchFamily="18" charset="0"/>
              </a:rPr>
              <a:t> (1950).  Image credit: clip art.</a:t>
            </a:r>
          </a:p>
        </p:txBody>
      </p:sp>
      <p:sp>
        <p:nvSpPr>
          <p:cNvPr id="4" name="TextBox 3"/>
          <p:cNvSpPr txBox="1"/>
          <p:nvPr/>
        </p:nvSpPr>
        <p:spPr>
          <a:xfrm>
            <a:off x="5257800" y="5257800"/>
            <a:ext cx="2590800" cy="830997"/>
          </a:xfrm>
          <a:prstGeom prst="rect">
            <a:avLst/>
          </a:prstGeom>
          <a:noFill/>
        </p:spPr>
        <p:txBody>
          <a:bodyPr wrap="square" rtlCol="0">
            <a:spAutoFit/>
          </a:bodyPr>
          <a:lstStyle/>
          <a:p>
            <a:r>
              <a:rPr lang="en-US" sz="1600" dirty="0" smtClean="0">
                <a:latin typeface="Bookman Old Style" panose="02050604050505020204" pitchFamily="18" charset="0"/>
              </a:rPr>
              <a:t>Kent State, 4 May 1970.  Image credit: Wikipedia</a:t>
            </a:r>
            <a:endParaRPr lang="en-US" sz="1600" dirty="0">
              <a:latin typeface="Bookman Old Style" panose="02050604050505020204" pitchFamily="18" charset="0"/>
            </a:endParaRPr>
          </a:p>
        </p:txBody>
      </p:sp>
    </p:spTree>
    <p:extLst>
      <p:ext uri="{BB962C8B-B14F-4D97-AF65-F5344CB8AC3E}">
        <p14:creationId xmlns:p14="http://schemas.microsoft.com/office/powerpoint/2010/main" val="143146507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solidFill>
                  <a:srgbClr val="000000"/>
                </a:solidFill>
                <a:latin typeface="Bookman Old Style" panose="02050604050505020204" pitchFamily="18" charset="0"/>
              </a:rPr>
              <a:t>Pro-Life Catalog of Iconic Images</a:t>
            </a:r>
            <a:endParaRPr lang="en-US" dirty="0"/>
          </a:p>
        </p:txBody>
      </p:sp>
      <p:pic>
        <p:nvPicPr>
          <p:cNvPr id="6" name="Content Placeholder 5"/>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rot="5400000">
            <a:off x="250296" y="1997472"/>
            <a:ext cx="4267200" cy="3167856"/>
          </a:xfrm>
          <a:scene3d>
            <a:camera prst="orthographicFront">
              <a:rot lat="21599991" lon="0" rev="0"/>
            </a:camera>
            <a:lightRig rig="threePt" dir="t"/>
          </a:scene3d>
        </p:spPr>
      </p:pic>
      <p:pic>
        <p:nvPicPr>
          <p:cNvPr id="7" name="Content Placeholder 6"/>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165029" y="1600200"/>
            <a:ext cx="3004942" cy="4114799"/>
          </a:xfrm>
        </p:spPr>
      </p:pic>
      <p:sp>
        <p:nvSpPr>
          <p:cNvPr id="5" name="Slide Number Placeholder 4"/>
          <p:cNvSpPr>
            <a:spLocks noGrp="1"/>
          </p:cNvSpPr>
          <p:nvPr>
            <p:ph type="sldNum" sz="quarter" idx="12"/>
          </p:nvPr>
        </p:nvSpPr>
        <p:spPr/>
        <p:txBody>
          <a:bodyPr/>
          <a:lstStyle/>
          <a:p>
            <a:pPr>
              <a:defRPr/>
            </a:pPr>
            <a:fld id="{D5035DCD-9994-4D91-98FA-2C090F90D4DA}" type="slidenum">
              <a:rPr lang="en-US" smtClean="0">
                <a:solidFill>
                  <a:srgbClr val="000000"/>
                </a:solidFill>
              </a:rPr>
              <a:pPr>
                <a:defRPr/>
              </a:pPr>
              <a:t>4</a:t>
            </a:fld>
            <a:endParaRPr lang="en-US" dirty="0">
              <a:solidFill>
                <a:srgbClr val="000000"/>
              </a:solidFill>
            </a:endParaRPr>
          </a:p>
        </p:txBody>
      </p:sp>
      <p:sp>
        <p:nvSpPr>
          <p:cNvPr id="12" name="TextBox 11"/>
          <p:cNvSpPr txBox="1"/>
          <p:nvPr/>
        </p:nvSpPr>
        <p:spPr>
          <a:xfrm>
            <a:off x="990600" y="6019800"/>
            <a:ext cx="2895600" cy="338554"/>
          </a:xfrm>
          <a:prstGeom prst="rect">
            <a:avLst/>
          </a:prstGeom>
          <a:noFill/>
        </p:spPr>
        <p:txBody>
          <a:bodyPr wrap="square" rtlCol="0">
            <a:spAutoFit/>
          </a:bodyPr>
          <a:lstStyle/>
          <a:p>
            <a:r>
              <a:rPr lang="en-US" sz="1600" dirty="0" smtClean="0">
                <a:latin typeface="Bookman Old Style" panose="02050604050505020204" pitchFamily="18" charset="0"/>
              </a:rPr>
              <a:t>Photo credit: author’s copy</a:t>
            </a:r>
            <a:endParaRPr lang="en-US" sz="1600" dirty="0">
              <a:latin typeface="Bookman Old Style" panose="02050604050505020204" pitchFamily="18" charset="0"/>
            </a:endParaRPr>
          </a:p>
        </p:txBody>
      </p:sp>
      <p:sp>
        <p:nvSpPr>
          <p:cNvPr id="3" name="TextBox 2"/>
          <p:cNvSpPr txBox="1"/>
          <p:nvPr/>
        </p:nvSpPr>
        <p:spPr>
          <a:xfrm>
            <a:off x="4953000" y="5867400"/>
            <a:ext cx="3429000" cy="830997"/>
          </a:xfrm>
          <a:prstGeom prst="rect">
            <a:avLst/>
          </a:prstGeom>
          <a:noFill/>
        </p:spPr>
        <p:txBody>
          <a:bodyPr wrap="square" rtlCol="0">
            <a:spAutoFit/>
          </a:bodyPr>
          <a:lstStyle/>
          <a:p>
            <a:pPr lvl="0"/>
            <a:r>
              <a:rPr lang="en-US" sz="1600" i="1" dirty="0">
                <a:solidFill>
                  <a:srgbClr val="000000"/>
                </a:solidFill>
                <a:latin typeface="Bookman Old Style" panose="02050604050505020204" pitchFamily="18" charset="0"/>
              </a:rPr>
              <a:t>American Liberty Upside Down</a:t>
            </a:r>
            <a:r>
              <a:rPr lang="en-US" sz="1600" dirty="0">
                <a:solidFill>
                  <a:srgbClr val="000000"/>
                </a:solidFill>
                <a:latin typeface="Bookman Old Style" panose="02050604050505020204" pitchFamily="18" charset="0"/>
              </a:rPr>
              <a:t>.  Image source credit: Strobel, </a:t>
            </a:r>
            <a:r>
              <a:rPr lang="en-US" sz="1600" i="1" dirty="0">
                <a:solidFill>
                  <a:srgbClr val="000000"/>
                </a:solidFill>
                <a:latin typeface="Bookman Old Style" panose="02050604050505020204" pitchFamily="18" charset="0"/>
              </a:rPr>
              <a:t>The Free Lance-Star</a:t>
            </a:r>
            <a:r>
              <a:rPr lang="en-US" sz="1600" dirty="0">
                <a:solidFill>
                  <a:srgbClr val="000000"/>
                </a:solidFill>
                <a:latin typeface="Bookman Old Style" panose="02050604050505020204" pitchFamily="18" charset="0"/>
              </a:rPr>
              <a:t>.</a:t>
            </a:r>
          </a:p>
        </p:txBody>
      </p:sp>
    </p:spTree>
    <p:extLst>
      <p:ext uri="{BB962C8B-B14F-4D97-AF65-F5344CB8AC3E}">
        <p14:creationId xmlns:p14="http://schemas.microsoft.com/office/powerpoint/2010/main" val="301972198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000" dirty="0" smtClean="0">
                <a:latin typeface="Bookman Old Style" panose="02050604050505020204" pitchFamily="18" charset="0"/>
              </a:rPr>
              <a:t>St. John Paul II’s </a:t>
            </a:r>
            <a:r>
              <a:rPr lang="en-US" sz="3000" i="1" dirty="0" smtClean="0">
                <a:latin typeface="Bookman Old Style" panose="02050604050505020204" pitchFamily="18" charset="0"/>
              </a:rPr>
              <a:t>Letter to Artists</a:t>
            </a:r>
            <a:r>
              <a:rPr lang="en-US" sz="3000" dirty="0" smtClean="0">
                <a:latin typeface="Bookman Old Style" panose="02050604050505020204" pitchFamily="18" charset="0"/>
              </a:rPr>
              <a:t> (1999)</a:t>
            </a:r>
            <a:endParaRPr lang="en-US" sz="3000" dirty="0">
              <a:latin typeface="Bookman Old Style" panose="02050604050505020204" pitchFamily="18" charset="0"/>
            </a:endParaRPr>
          </a:p>
        </p:txBody>
      </p:sp>
      <p:sp>
        <p:nvSpPr>
          <p:cNvPr id="8" name="Content Placeholder 7"/>
          <p:cNvSpPr>
            <a:spLocks noGrp="1"/>
          </p:cNvSpPr>
          <p:nvPr>
            <p:ph idx="1"/>
          </p:nvPr>
        </p:nvSpPr>
        <p:spPr/>
        <p:txBody>
          <a:bodyPr/>
          <a:lstStyle/>
          <a:p>
            <a:r>
              <a:rPr lang="en-US" sz="2000" dirty="0">
                <a:latin typeface="Bookman Old Style" panose="02050604050505020204" pitchFamily="18" charset="0"/>
              </a:rPr>
              <a:t>“new ‘epiphanies’ of beauty</a:t>
            </a:r>
            <a:r>
              <a:rPr lang="en-US" sz="2000" dirty="0" smtClean="0">
                <a:latin typeface="Bookman Old Style" panose="02050604050505020204" pitchFamily="18" charset="0"/>
              </a:rPr>
              <a:t>”</a:t>
            </a:r>
          </a:p>
          <a:p>
            <a:endParaRPr lang="en-US" dirty="0" smtClean="0"/>
          </a:p>
          <a:p>
            <a:r>
              <a:rPr lang="en-US" sz="2000" dirty="0">
                <a:latin typeface="Bookman Old Style" panose="02050604050505020204" pitchFamily="18" charset="0"/>
              </a:rPr>
              <a:t>contemporary artists </a:t>
            </a:r>
            <a:r>
              <a:rPr lang="en-US" sz="2000" dirty="0" smtClean="0">
                <a:latin typeface="Bookman Old Style" panose="02050604050505020204" pitchFamily="18" charset="0"/>
              </a:rPr>
              <a:t>“</a:t>
            </a:r>
            <a:r>
              <a:rPr lang="en-US" sz="2000" dirty="0">
                <a:latin typeface="Bookman Old Style" panose="02050604050505020204" pitchFamily="18" charset="0"/>
              </a:rPr>
              <a:t>who are passionately dedicated to the search for” new manifestations of beauty</a:t>
            </a:r>
            <a:endParaRPr lang="en-US" sz="2000" dirty="0" smtClean="0">
              <a:latin typeface="Bookman Old Style" panose="02050604050505020204" pitchFamily="18" charset="0"/>
            </a:endParaRPr>
          </a:p>
          <a:p>
            <a:endParaRPr lang="en-US" sz="2000" dirty="0" smtClean="0">
              <a:latin typeface="Bookman Old Style" panose="02050604050505020204" pitchFamily="18" charset="0"/>
            </a:endParaRPr>
          </a:p>
          <a:p>
            <a:r>
              <a:rPr lang="en-US" sz="2000" dirty="0" smtClean="0">
                <a:latin typeface="Bookman Old Style" panose="02050604050505020204" pitchFamily="18" charset="0"/>
              </a:rPr>
              <a:t>“The </a:t>
            </a:r>
            <a:r>
              <a:rPr lang="en-US" sz="2000" dirty="0">
                <a:latin typeface="Bookman Old Style" panose="02050604050505020204" pitchFamily="18" charset="0"/>
              </a:rPr>
              <a:t>link between good and beautiful stirs fruitful reflection.  In a certain sense, beauty is the visible form of the good, just as the good is the metaphysical condition of beauty.  This was well understood by the Greeks who, by fusing the two concepts, coined a term which embraces both: </a:t>
            </a:r>
            <a:r>
              <a:rPr lang="en-US" sz="2000" i="1" dirty="0">
                <a:latin typeface="Bookman Old Style" panose="02050604050505020204" pitchFamily="18" charset="0"/>
              </a:rPr>
              <a:t>kalokagathía</a:t>
            </a:r>
            <a:r>
              <a:rPr lang="en-US" sz="2000" dirty="0">
                <a:latin typeface="Bookman Old Style" panose="02050604050505020204" pitchFamily="18" charset="0"/>
              </a:rPr>
              <a:t>, or beauty-goodness.  On this point Plato writes: </a:t>
            </a:r>
            <a:r>
              <a:rPr lang="en-US" sz="2000" dirty="0" smtClean="0">
                <a:latin typeface="Bookman Old Style" panose="02050604050505020204" pitchFamily="18" charset="0"/>
              </a:rPr>
              <a:t>‘The </a:t>
            </a:r>
            <a:r>
              <a:rPr lang="en-US" sz="2000" dirty="0">
                <a:latin typeface="Bookman Old Style" panose="02050604050505020204" pitchFamily="18" charset="0"/>
              </a:rPr>
              <a:t>power of the Good has taken refuge in the nature of the </a:t>
            </a:r>
            <a:r>
              <a:rPr lang="en-US" sz="2000" dirty="0" smtClean="0">
                <a:latin typeface="Bookman Old Style" panose="02050604050505020204" pitchFamily="18" charset="0"/>
              </a:rPr>
              <a:t>Beautiful.’”</a:t>
            </a:r>
          </a:p>
        </p:txBody>
      </p:sp>
      <p:sp>
        <p:nvSpPr>
          <p:cNvPr id="5" name="Slide Number Placeholder 4"/>
          <p:cNvSpPr>
            <a:spLocks noGrp="1"/>
          </p:cNvSpPr>
          <p:nvPr>
            <p:ph type="sldNum" sz="quarter" idx="12"/>
          </p:nvPr>
        </p:nvSpPr>
        <p:spPr/>
        <p:txBody>
          <a:bodyPr/>
          <a:lstStyle/>
          <a:p>
            <a:pPr>
              <a:defRPr/>
            </a:pPr>
            <a:fld id="{D5035DCD-9994-4D91-98FA-2C090F90D4DA}" type="slidenum">
              <a:rPr lang="en-US" smtClean="0">
                <a:solidFill>
                  <a:srgbClr val="000000"/>
                </a:solidFill>
              </a:rPr>
              <a:pPr>
                <a:defRPr/>
              </a:pPr>
              <a:t>5</a:t>
            </a:fld>
            <a:endParaRPr lang="en-US" dirty="0">
              <a:solidFill>
                <a:srgbClr val="000000"/>
              </a:solidFill>
            </a:endParaRPr>
          </a:p>
        </p:txBody>
      </p:sp>
    </p:spTree>
    <p:extLst>
      <p:ext uri="{BB962C8B-B14F-4D97-AF65-F5344CB8AC3E}">
        <p14:creationId xmlns:p14="http://schemas.microsoft.com/office/powerpoint/2010/main" val="113058786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000" dirty="0" smtClean="0">
                <a:latin typeface="Bookman Old Style" panose="02050604050505020204" pitchFamily="18" charset="0"/>
              </a:rPr>
              <a:t>St. John Paul II’s </a:t>
            </a:r>
            <a:r>
              <a:rPr lang="en-US" sz="3000" i="1" dirty="0" smtClean="0">
                <a:latin typeface="Bookman Old Style" panose="02050604050505020204" pitchFamily="18" charset="0"/>
              </a:rPr>
              <a:t>Letter to Artists</a:t>
            </a:r>
            <a:r>
              <a:rPr lang="en-US" sz="3000" dirty="0" smtClean="0">
                <a:latin typeface="Bookman Old Style" panose="02050604050505020204" pitchFamily="18" charset="0"/>
              </a:rPr>
              <a:t> (1999)</a:t>
            </a:r>
            <a:endParaRPr lang="en-US" sz="3000" dirty="0">
              <a:latin typeface="Bookman Old Style" panose="02050604050505020204" pitchFamily="18" charset="0"/>
            </a:endParaRPr>
          </a:p>
        </p:txBody>
      </p:sp>
      <p:sp>
        <p:nvSpPr>
          <p:cNvPr id="8" name="Content Placeholder 7"/>
          <p:cNvSpPr>
            <a:spLocks noGrp="1"/>
          </p:cNvSpPr>
          <p:nvPr>
            <p:ph idx="1"/>
          </p:nvPr>
        </p:nvSpPr>
        <p:spPr/>
        <p:txBody>
          <a:bodyPr/>
          <a:lstStyle/>
          <a:p>
            <a:r>
              <a:rPr lang="en-US" sz="2000" dirty="0" smtClean="0">
                <a:latin typeface="Bookman Old Style" panose="02050604050505020204" pitchFamily="18" charset="0"/>
              </a:rPr>
              <a:t>“Those </a:t>
            </a:r>
            <a:r>
              <a:rPr lang="en-US" sz="2000" dirty="0">
                <a:latin typeface="Bookman Old Style" panose="02050604050505020204" pitchFamily="18" charset="0"/>
              </a:rPr>
              <a:t>who perceive in themselves this kind of divine spark which is the artistic vocation—as poet, writer, sculptor, architect, musician, actor and so on—feel at the same time the obligation not to waste this talent but to develop it, in order to put it at the service of their neighbour and of humanity as a whole.  [….]  Every genuine art form in its own way is a path to the inmost reality of man and of the world.  It is therefore a wholly valid approach to the realm of faith, which gives human experience its ultimate </a:t>
            </a:r>
            <a:r>
              <a:rPr lang="en-US" sz="2000" dirty="0" smtClean="0">
                <a:latin typeface="Bookman Old Style" panose="02050604050505020204" pitchFamily="18" charset="0"/>
              </a:rPr>
              <a:t>meaning.”</a:t>
            </a:r>
          </a:p>
          <a:p>
            <a:endParaRPr lang="en-US" sz="2000" dirty="0" smtClean="0">
              <a:latin typeface="Bookman Old Style" panose="02050604050505020204" pitchFamily="18" charset="0"/>
            </a:endParaRPr>
          </a:p>
          <a:p>
            <a:r>
              <a:rPr lang="en-US" sz="2000" dirty="0">
                <a:latin typeface="Bookman Old Style" panose="02050604050505020204" pitchFamily="18" charset="0"/>
              </a:rPr>
              <a:t>“It is true nevertheless that, in the modern era, alongside this Christian humanism which has continued to produce important works of culture and art, another kind of humanism, marked by the absence of God and often by opposition to God, has gradually asserted itself</a:t>
            </a:r>
            <a:r>
              <a:rPr lang="en-US" sz="2000" dirty="0" smtClean="0">
                <a:latin typeface="Bookman Old Style" panose="02050604050505020204" pitchFamily="18" charset="0"/>
              </a:rPr>
              <a:t>.”</a:t>
            </a:r>
          </a:p>
          <a:p>
            <a:endParaRPr lang="en-US" sz="2000" dirty="0" smtClean="0">
              <a:latin typeface="Bookman Old Style" panose="02050604050505020204" pitchFamily="18" charset="0"/>
            </a:endParaRPr>
          </a:p>
        </p:txBody>
      </p:sp>
      <p:sp>
        <p:nvSpPr>
          <p:cNvPr id="5" name="Slide Number Placeholder 4"/>
          <p:cNvSpPr>
            <a:spLocks noGrp="1"/>
          </p:cNvSpPr>
          <p:nvPr>
            <p:ph type="sldNum" sz="quarter" idx="12"/>
          </p:nvPr>
        </p:nvSpPr>
        <p:spPr/>
        <p:txBody>
          <a:bodyPr/>
          <a:lstStyle/>
          <a:p>
            <a:pPr>
              <a:defRPr/>
            </a:pPr>
            <a:fld id="{D5035DCD-9994-4D91-98FA-2C090F90D4DA}" type="slidenum">
              <a:rPr lang="en-US" smtClean="0">
                <a:solidFill>
                  <a:srgbClr val="000000"/>
                </a:solidFill>
              </a:rPr>
              <a:pPr>
                <a:defRPr/>
              </a:pPr>
              <a:t>6</a:t>
            </a:fld>
            <a:endParaRPr lang="en-US" dirty="0">
              <a:solidFill>
                <a:srgbClr val="000000"/>
              </a:solidFill>
            </a:endParaRPr>
          </a:p>
        </p:txBody>
      </p:sp>
    </p:spTree>
    <p:extLst>
      <p:ext uri="{BB962C8B-B14F-4D97-AF65-F5344CB8AC3E}">
        <p14:creationId xmlns:p14="http://schemas.microsoft.com/office/powerpoint/2010/main" val="24481208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000" dirty="0" smtClean="0">
                <a:latin typeface="Bookman Old Style" panose="02050604050505020204" pitchFamily="18" charset="0"/>
              </a:rPr>
              <a:t>St. John Paul II’s </a:t>
            </a:r>
            <a:r>
              <a:rPr lang="en-US" sz="3000" i="1" dirty="0" smtClean="0">
                <a:latin typeface="Bookman Old Style" panose="02050604050505020204" pitchFamily="18" charset="0"/>
              </a:rPr>
              <a:t>Letter to Artists</a:t>
            </a:r>
            <a:r>
              <a:rPr lang="en-US" sz="3000" dirty="0" smtClean="0">
                <a:latin typeface="Bookman Old Style" panose="02050604050505020204" pitchFamily="18" charset="0"/>
              </a:rPr>
              <a:t> (1999)</a:t>
            </a:r>
            <a:endParaRPr lang="en-US" sz="3000" dirty="0">
              <a:latin typeface="Bookman Old Style" panose="02050604050505020204" pitchFamily="18" charset="0"/>
            </a:endParaRPr>
          </a:p>
        </p:txBody>
      </p:sp>
      <p:sp>
        <p:nvSpPr>
          <p:cNvPr id="8" name="Content Placeholder 7"/>
          <p:cNvSpPr>
            <a:spLocks noGrp="1"/>
          </p:cNvSpPr>
          <p:nvPr>
            <p:ph idx="1"/>
          </p:nvPr>
        </p:nvSpPr>
        <p:spPr/>
        <p:txBody>
          <a:bodyPr/>
          <a:lstStyle/>
          <a:p>
            <a:r>
              <a:rPr lang="en-US" sz="2000" dirty="0">
                <a:latin typeface="Bookman Old Style" panose="02050604050505020204" pitchFamily="18" charset="0"/>
              </a:rPr>
              <a:t>“Even when they explore the darkest depths of the soul or the most unsettling aspects of evil, artists give voice in a way to the universal desire for redemption</a:t>
            </a:r>
            <a:r>
              <a:rPr lang="en-US" sz="2000" dirty="0" smtClean="0">
                <a:latin typeface="Bookman Old Style" panose="02050604050505020204" pitchFamily="18" charset="0"/>
              </a:rPr>
              <a:t>.”</a:t>
            </a:r>
          </a:p>
          <a:p>
            <a:endParaRPr lang="en-US" sz="2000" dirty="0" smtClean="0">
              <a:latin typeface="Bookman Old Style" panose="02050604050505020204" pitchFamily="18" charset="0"/>
            </a:endParaRPr>
          </a:p>
          <a:p>
            <a:r>
              <a:rPr lang="en-US" sz="2000" dirty="0">
                <a:latin typeface="Bookman Old Style" panose="02050604050505020204" pitchFamily="18" charset="0"/>
              </a:rPr>
              <a:t>“Art must make perceptible, and as far as possible attractive, the world of the spirit, of the invisible, of God.” </a:t>
            </a:r>
            <a:endParaRPr lang="en-US" sz="2000" dirty="0" smtClean="0">
              <a:latin typeface="Bookman Old Style" panose="02050604050505020204" pitchFamily="18" charset="0"/>
            </a:endParaRPr>
          </a:p>
          <a:p>
            <a:endParaRPr lang="en-US" sz="2000" dirty="0" smtClean="0">
              <a:latin typeface="Bookman Old Style" panose="02050604050505020204" pitchFamily="18" charset="0"/>
            </a:endParaRPr>
          </a:p>
          <a:p>
            <a:r>
              <a:rPr lang="en-US" sz="2000" dirty="0">
                <a:latin typeface="Bookman Old Style" panose="02050604050505020204" pitchFamily="18" charset="0"/>
              </a:rPr>
              <a:t>“Artists are constantly in search of the hidden meaning of things, and their torment is to succeed in expressing the world of the ineffable." </a:t>
            </a:r>
            <a:endParaRPr lang="en-US" sz="2000" dirty="0" smtClean="0">
              <a:latin typeface="Bookman Old Style" panose="02050604050505020204" pitchFamily="18" charset="0"/>
            </a:endParaRPr>
          </a:p>
          <a:p>
            <a:endParaRPr lang="en-US" sz="2000" dirty="0" smtClean="0">
              <a:latin typeface="Bookman Old Style" panose="02050604050505020204" pitchFamily="18" charset="0"/>
            </a:endParaRPr>
          </a:p>
          <a:p>
            <a:r>
              <a:rPr lang="en-US" sz="2000" dirty="0">
                <a:latin typeface="Bookman Old Style" panose="02050604050505020204" pitchFamily="18" charset="0"/>
              </a:rPr>
              <a:t>“People of today and tomorrow need this enthusiasm if they are to meet and master the crucial challenges which stand before us.” </a:t>
            </a:r>
            <a:endParaRPr lang="en-US" sz="2000" dirty="0" smtClean="0">
              <a:latin typeface="Bookman Old Style" panose="02050604050505020204" pitchFamily="18" charset="0"/>
            </a:endParaRPr>
          </a:p>
        </p:txBody>
      </p:sp>
      <p:sp>
        <p:nvSpPr>
          <p:cNvPr id="5" name="Slide Number Placeholder 4"/>
          <p:cNvSpPr>
            <a:spLocks noGrp="1"/>
          </p:cNvSpPr>
          <p:nvPr>
            <p:ph type="sldNum" sz="quarter" idx="12"/>
          </p:nvPr>
        </p:nvSpPr>
        <p:spPr/>
        <p:txBody>
          <a:bodyPr/>
          <a:lstStyle/>
          <a:p>
            <a:pPr>
              <a:defRPr/>
            </a:pPr>
            <a:fld id="{D5035DCD-9994-4D91-98FA-2C090F90D4DA}" type="slidenum">
              <a:rPr lang="en-US" smtClean="0">
                <a:solidFill>
                  <a:srgbClr val="000000"/>
                </a:solidFill>
              </a:rPr>
              <a:pPr>
                <a:defRPr/>
              </a:pPr>
              <a:t>7</a:t>
            </a:fld>
            <a:endParaRPr lang="en-US" dirty="0">
              <a:solidFill>
                <a:srgbClr val="000000"/>
              </a:solidFill>
            </a:endParaRPr>
          </a:p>
        </p:txBody>
      </p:sp>
    </p:spTree>
    <p:extLst>
      <p:ext uri="{BB962C8B-B14F-4D97-AF65-F5344CB8AC3E}">
        <p14:creationId xmlns:p14="http://schemas.microsoft.com/office/powerpoint/2010/main" val="254740658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z="3600" dirty="0" smtClean="0">
                <a:latin typeface="Bookman Old Style" panose="02050604050505020204" pitchFamily="18" charset="0"/>
              </a:rPr>
              <a:t>Artist’s Comments on</a:t>
            </a:r>
            <a:r>
              <a:rPr lang="en-US" sz="3600" i="1" dirty="0" smtClean="0">
                <a:latin typeface="Bookman Old Style" panose="02050604050505020204" pitchFamily="18" charset="0"/>
              </a:rPr>
              <a:t/>
            </a:r>
            <a:br>
              <a:rPr lang="en-US" sz="3600" i="1" dirty="0" smtClean="0">
                <a:latin typeface="Bookman Old Style" panose="02050604050505020204" pitchFamily="18" charset="0"/>
              </a:rPr>
            </a:br>
            <a:r>
              <a:rPr lang="en-US" sz="3600" i="1" dirty="0" smtClean="0">
                <a:latin typeface="Bookman Old Style" panose="02050604050505020204" pitchFamily="18" charset="0"/>
              </a:rPr>
              <a:t>Sorrow Without Tears</a:t>
            </a:r>
            <a:endParaRPr lang="en-US" sz="3600" dirty="0">
              <a:latin typeface="Bookman Old Style" panose="02050604050505020204" pitchFamily="18" charset="0"/>
            </a:endParaRPr>
          </a:p>
        </p:txBody>
      </p:sp>
      <p:sp>
        <p:nvSpPr>
          <p:cNvPr id="5" name="Slide Number Placeholder 4"/>
          <p:cNvSpPr>
            <a:spLocks noGrp="1"/>
          </p:cNvSpPr>
          <p:nvPr>
            <p:ph type="sldNum" sz="quarter" idx="12"/>
          </p:nvPr>
        </p:nvSpPr>
        <p:spPr/>
        <p:txBody>
          <a:bodyPr/>
          <a:lstStyle/>
          <a:p>
            <a:pPr>
              <a:defRPr/>
            </a:pPr>
            <a:fld id="{D5035DCD-9994-4D91-98FA-2C090F90D4DA}" type="slidenum">
              <a:rPr lang="en-US" smtClean="0">
                <a:solidFill>
                  <a:srgbClr val="000000"/>
                </a:solidFill>
              </a:rPr>
              <a:pPr>
                <a:defRPr/>
              </a:pPr>
              <a:t>8</a:t>
            </a:fld>
            <a:endParaRPr lang="en-US" dirty="0">
              <a:solidFill>
                <a:srgbClr val="000000"/>
              </a:solidFill>
            </a:endParaRPr>
          </a:p>
        </p:txBody>
      </p:sp>
      <p:pic>
        <p:nvPicPr>
          <p:cNvPr id="1027"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43000" y="1600200"/>
            <a:ext cx="7086600" cy="434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1981200" y="6172200"/>
            <a:ext cx="5029200" cy="307777"/>
          </a:xfrm>
          <a:prstGeom prst="rect">
            <a:avLst/>
          </a:prstGeom>
          <a:noFill/>
        </p:spPr>
        <p:txBody>
          <a:bodyPr wrap="square" rtlCol="0">
            <a:spAutoFit/>
          </a:bodyPr>
          <a:lstStyle/>
          <a:p>
            <a:pPr algn="ctr"/>
            <a:r>
              <a:rPr lang="en-US" sz="1400" dirty="0" smtClean="0">
                <a:latin typeface="Bookman Old Style" panose="02050604050505020204" pitchFamily="18" charset="0"/>
              </a:rPr>
              <a:t>Source credit: Private collection of Dr</a:t>
            </a:r>
            <a:r>
              <a:rPr lang="en-US" sz="1400" dirty="0">
                <a:latin typeface="Bookman Old Style" panose="02050604050505020204" pitchFamily="18" charset="0"/>
              </a:rPr>
              <a:t>. </a:t>
            </a:r>
            <a:r>
              <a:rPr lang="en-US" sz="1400" dirty="0" smtClean="0">
                <a:latin typeface="Bookman Old Style" panose="02050604050505020204" pitchFamily="18" charset="0"/>
              </a:rPr>
              <a:t>Samuel Nigro</a:t>
            </a:r>
            <a:endParaRPr lang="en-US" sz="1400" dirty="0">
              <a:latin typeface="Bookman Old Style" panose="02050604050505020204" pitchFamily="18" charset="0"/>
            </a:endParaRPr>
          </a:p>
        </p:txBody>
      </p:sp>
    </p:spTree>
    <p:extLst>
      <p:ext uri="{BB962C8B-B14F-4D97-AF65-F5344CB8AC3E}">
        <p14:creationId xmlns:p14="http://schemas.microsoft.com/office/powerpoint/2010/main" val="10690329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z="3600" i="1" dirty="0" smtClean="0">
                <a:latin typeface="Bookman Old Style" panose="02050604050505020204" pitchFamily="18" charset="0"/>
              </a:rPr>
              <a:t>Sorrow Without Tears:</a:t>
            </a:r>
            <a:br>
              <a:rPr lang="en-US" sz="3600" i="1" dirty="0" smtClean="0">
                <a:latin typeface="Bookman Old Style" panose="02050604050505020204" pitchFamily="18" charset="0"/>
              </a:rPr>
            </a:br>
            <a:r>
              <a:rPr lang="en-US" sz="3600" i="1" dirty="0" smtClean="0">
                <a:latin typeface="Bookman Old Style" panose="02050604050505020204" pitchFamily="18" charset="0"/>
              </a:rPr>
              <a:t>Post-Abortion Syndrome</a:t>
            </a:r>
            <a:endParaRPr lang="en-US" sz="3600" dirty="0">
              <a:latin typeface="Bookman Old Style" panose="02050604050505020204" pitchFamily="18" charset="0"/>
            </a:endParaRPr>
          </a:p>
        </p:txBody>
      </p:sp>
      <p:sp>
        <p:nvSpPr>
          <p:cNvPr id="5" name="Slide Number Placeholder 4"/>
          <p:cNvSpPr>
            <a:spLocks noGrp="1"/>
          </p:cNvSpPr>
          <p:nvPr>
            <p:ph type="sldNum" sz="quarter" idx="12"/>
          </p:nvPr>
        </p:nvSpPr>
        <p:spPr/>
        <p:txBody>
          <a:bodyPr/>
          <a:lstStyle/>
          <a:p>
            <a:pPr>
              <a:defRPr/>
            </a:pPr>
            <a:fld id="{D5035DCD-9994-4D91-98FA-2C090F90D4DA}" type="slidenum">
              <a:rPr lang="en-US" smtClean="0">
                <a:solidFill>
                  <a:srgbClr val="000000"/>
                </a:solidFill>
              </a:rPr>
              <a:pPr>
                <a:defRPr/>
              </a:pPr>
              <a:t>9</a:t>
            </a:fld>
            <a:endParaRPr lang="en-US" dirty="0">
              <a:solidFill>
                <a:srgbClr val="000000"/>
              </a:solidFill>
            </a:endParaRPr>
          </a:p>
        </p:txBody>
      </p:sp>
      <p:sp>
        <p:nvSpPr>
          <p:cNvPr id="3" name="TextBox 2"/>
          <p:cNvSpPr txBox="1"/>
          <p:nvPr/>
        </p:nvSpPr>
        <p:spPr>
          <a:xfrm>
            <a:off x="1981200" y="6172200"/>
            <a:ext cx="5029200" cy="307777"/>
          </a:xfrm>
          <a:prstGeom prst="rect">
            <a:avLst/>
          </a:prstGeom>
          <a:noFill/>
        </p:spPr>
        <p:txBody>
          <a:bodyPr wrap="square" rtlCol="0">
            <a:spAutoFit/>
          </a:bodyPr>
          <a:lstStyle/>
          <a:p>
            <a:pPr algn="ctr"/>
            <a:r>
              <a:rPr lang="en-US" sz="1400" dirty="0" smtClean="0">
                <a:latin typeface="Bookman Old Style" panose="02050604050505020204" pitchFamily="18" charset="0"/>
              </a:rPr>
              <a:t>Source credit: Private collection of Dr</a:t>
            </a:r>
            <a:r>
              <a:rPr lang="en-US" sz="1400" dirty="0">
                <a:latin typeface="Bookman Old Style" panose="02050604050505020204" pitchFamily="18" charset="0"/>
              </a:rPr>
              <a:t>. </a:t>
            </a:r>
            <a:r>
              <a:rPr lang="en-US" sz="1400" dirty="0" smtClean="0">
                <a:latin typeface="Bookman Old Style" panose="02050604050505020204" pitchFamily="18" charset="0"/>
              </a:rPr>
              <a:t>Samuel Nigro</a:t>
            </a:r>
            <a:endParaRPr lang="en-US" sz="1400" dirty="0">
              <a:latin typeface="Bookman Old Style" panose="02050604050505020204" pitchFamily="18" charset="0"/>
            </a:endParaRPr>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21730" t="6560" r="15398" b="8405"/>
          <a:stretch/>
        </p:blipFill>
        <p:spPr>
          <a:xfrm>
            <a:off x="2362200" y="1600200"/>
            <a:ext cx="4419600" cy="4145507"/>
          </a:xfrm>
        </p:spPr>
      </p:pic>
    </p:spTree>
    <p:extLst>
      <p:ext uri="{BB962C8B-B14F-4D97-AF65-F5344CB8AC3E}">
        <p14:creationId xmlns:p14="http://schemas.microsoft.com/office/powerpoint/2010/main" val="3717329922"/>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3">
      <a:dk1>
        <a:srgbClr val="000000"/>
      </a:dk1>
      <a:lt1>
        <a:srgbClr val="A50021"/>
      </a:lt1>
      <a:dk2>
        <a:srgbClr val="000000"/>
      </a:dk2>
      <a:lt2>
        <a:srgbClr val="808080"/>
      </a:lt2>
      <a:accent1>
        <a:srgbClr val="BBE0E3"/>
      </a:accent1>
      <a:accent2>
        <a:srgbClr val="333399"/>
      </a:accent2>
      <a:accent3>
        <a:srgbClr val="CFAAAB"/>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A50021"/>
        </a:lt1>
        <a:dk2>
          <a:srgbClr val="000000"/>
        </a:dk2>
        <a:lt2>
          <a:srgbClr val="808080"/>
        </a:lt2>
        <a:accent1>
          <a:srgbClr val="BBE0E3"/>
        </a:accent1>
        <a:accent2>
          <a:srgbClr val="333399"/>
        </a:accent2>
        <a:accent3>
          <a:srgbClr val="CFAAAB"/>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Default Design 13">
      <a:dk1>
        <a:srgbClr val="000000"/>
      </a:dk1>
      <a:lt1>
        <a:srgbClr val="A50021"/>
      </a:lt1>
      <a:dk2>
        <a:srgbClr val="000000"/>
      </a:dk2>
      <a:lt2>
        <a:srgbClr val="808080"/>
      </a:lt2>
      <a:accent1>
        <a:srgbClr val="BBE0E3"/>
      </a:accent1>
      <a:accent2>
        <a:srgbClr val="333399"/>
      </a:accent2>
      <a:accent3>
        <a:srgbClr val="CFAAAB"/>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A50021"/>
        </a:lt1>
        <a:dk2>
          <a:srgbClr val="000000"/>
        </a:dk2>
        <a:lt2>
          <a:srgbClr val="808080"/>
        </a:lt2>
        <a:accent1>
          <a:srgbClr val="BBE0E3"/>
        </a:accent1>
        <a:accent2>
          <a:srgbClr val="333399"/>
        </a:accent2>
        <a:accent3>
          <a:srgbClr val="CFAAAB"/>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Origin</Template>
  <TotalTime>14436</TotalTime>
  <Words>1013</Words>
  <Application>Microsoft Office PowerPoint</Application>
  <PresentationFormat>On-screen Show (4:3)</PresentationFormat>
  <Paragraphs>68</Paragraphs>
  <Slides>16</Slides>
  <Notes>1</Notes>
  <HiddenSlides>0</HiddenSlides>
  <MMClips>0</MMClips>
  <ScaleCrop>false</ScaleCrop>
  <HeadingPairs>
    <vt:vector size="4" baseType="variant">
      <vt:variant>
        <vt:lpstr>Theme</vt:lpstr>
      </vt:variant>
      <vt:variant>
        <vt:i4>2</vt:i4>
      </vt:variant>
      <vt:variant>
        <vt:lpstr>Slide Titles</vt:lpstr>
      </vt:variant>
      <vt:variant>
        <vt:i4>16</vt:i4>
      </vt:variant>
    </vt:vector>
  </HeadingPairs>
  <TitlesOfParts>
    <vt:vector size="18" baseType="lpstr">
      <vt:lpstr>Default Design</vt:lpstr>
      <vt:lpstr>1_Default Design</vt:lpstr>
      <vt:lpstr>When Culture Is Challenged by Art: Pro-Life Responses in the Art of T. Gerhardt Smith to Cultural Aggression Against the Vulnerable   PowerPoint to Accompany Presentation for the Society of Catholic Social Scientists  Franciscan University of Steubenville 25 October 2019  Dr. Jeff Koloze DeVry University DrJeffKoloze@att.net 216-262-3511</vt:lpstr>
      <vt:lpstr>Structure of Presentation</vt:lpstr>
      <vt:lpstr>Iconic Images in Popular Culture</vt:lpstr>
      <vt:lpstr>Pro-Life Catalog of Iconic Images</vt:lpstr>
      <vt:lpstr>St. John Paul II’s Letter to Artists (1999)</vt:lpstr>
      <vt:lpstr>St. John Paul II’s Letter to Artists (1999)</vt:lpstr>
      <vt:lpstr>St. John Paul II’s Letter to Artists (1999)</vt:lpstr>
      <vt:lpstr>Artist’s Comments on Sorrow Without Tears</vt:lpstr>
      <vt:lpstr>Sorrow Without Tears: Post-Abortion Syndrome</vt:lpstr>
      <vt:lpstr>Zelanski and Fisher (2010)</vt:lpstr>
      <vt:lpstr>Zelanski and Fisher (2010)</vt:lpstr>
      <vt:lpstr>Sorrow Without Tears: Post-Abortion Syndrome</vt:lpstr>
      <vt:lpstr>Femicidal National Organization Woman’s Planned Parentless Selfish Movement</vt:lpstr>
      <vt:lpstr>Killer Caduceus</vt:lpstr>
      <vt:lpstr>PowerPoint Presentation</vt:lpstr>
      <vt:lpstr>Works Cited</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When Culture Is Challenged by Art</dc:title>
  <dc:creator>Dr. Jeff Koloze</dc:creator>
  <cp:lastModifiedBy>Dr. Jeff Koloze</cp:lastModifiedBy>
  <cp:revision>1403</cp:revision>
  <cp:lastPrinted>2013-02-11T15:43:40Z</cp:lastPrinted>
  <dcterms:created xsi:type="dcterms:W3CDTF">2004-04-15T18:45:28Z</dcterms:created>
  <dcterms:modified xsi:type="dcterms:W3CDTF">2019-10-20T02:41:02Z</dcterms:modified>
</cp:coreProperties>
</file>