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328" r:id="rId4"/>
    <p:sldId id="329" r:id="rId5"/>
    <p:sldId id="330" r:id="rId6"/>
    <p:sldId id="331" r:id="rId7"/>
    <p:sldId id="340" r:id="rId8"/>
    <p:sldId id="332" r:id="rId9"/>
    <p:sldId id="338" r:id="rId10"/>
    <p:sldId id="335" r:id="rId11"/>
    <p:sldId id="334" r:id="rId12"/>
    <p:sldId id="337" r:id="rId13"/>
    <p:sldId id="339" r:id="rId14"/>
    <p:sldId id="336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iversity of Phoenix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99CC"/>
    <a:srgbClr val="66CCFF"/>
    <a:srgbClr val="FF7C80"/>
    <a:srgbClr val="0066FF"/>
    <a:srgbClr val="00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542" autoAdjust="0"/>
  </p:normalViewPr>
  <p:slideViewPr>
    <p:cSldViewPr>
      <p:cViewPr>
        <p:scale>
          <a:sx n="70" d="100"/>
          <a:sy n="70" d="100"/>
        </p:scale>
        <p:origin x="-13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BE0A22-733B-4D03-8305-5358A24E5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7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20A320-B53C-4D64-955C-4873E8359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39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15701-EEC8-45B4-877F-9242596F017E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18E22-48B8-4002-ADCC-235B59E9A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B95B-90D4-48BD-9BF6-01E2945A0491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D6190-15A7-4156-A0AB-6E1D657D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C63D-C736-4E53-B21B-CBE7F417F03D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184E-8BA9-4D2A-B0D5-15CEF7024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158D-465C-42C4-A904-372A93BA138B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495D-F5B2-42C4-B0CE-A607F980F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FCFFB-6A25-4D86-B0F4-ECC843C91ECB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E7AD-588A-4666-B566-96C18F5BD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E8998-03C2-48D5-86A8-63718D576C6E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21E5F-A94F-4540-A0B4-87D16506D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02D9E-3328-40B3-878B-62AD87FDFFF6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0D28-EF84-49A4-B7B6-5B710FD05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2DE0-CBF9-4FFC-B87A-590BBE3C26D5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5DCD-9994-4D91-98FA-2C090F90D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700BB-F81A-4E8E-B521-49CCE327277D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3A3D-7D0F-4F62-93BE-9D1424BAF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5E12A-AA97-401F-8E18-F1BB7ECBAB1B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DC0B-C20B-48EA-B1F1-AC897FD812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84D8-9538-437D-83FB-3161E3943A8B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4F34-153F-47C9-AE8E-7C1880696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8EDB-5845-4C90-B752-4FEC153D9A99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A91A-FE77-489A-8EC2-0B841BED7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2902-EFF6-455B-992C-4F9DD438128D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9A5B-0B3A-4CBC-967A-B267E7428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1E26AF2-2A93-47AA-A883-2666F9F8CD45}" type="datetime1">
              <a:rPr lang="en-US" smtClean="0"/>
              <a:pPr>
                <a:defRPr/>
              </a:pPr>
              <a:t>9/25/2016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Revised 3-16-09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501A2B-94CF-425E-A746-2A5CD982A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DrJeffKoloze@att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felitjoomla.prolifescience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14400"/>
            <a:ext cx="8001000" cy="5105400"/>
          </a:xfrm>
        </p:spPr>
        <p:txBody>
          <a:bodyPr/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Technological Aspects</a:t>
            </a:r>
            <a:br>
              <a:rPr lang="en-US" sz="4000" dirty="0" smtClean="0">
                <a:latin typeface="Bookman Old Style" panose="02050604050505020204" pitchFamily="18" charset="0"/>
              </a:rPr>
            </a:br>
            <a:r>
              <a:rPr lang="en-US" sz="4000" dirty="0" smtClean="0">
                <a:latin typeface="Bookman Old Style" panose="02050604050505020204" pitchFamily="18" charset="0"/>
              </a:rPr>
              <a:t>of </a:t>
            </a:r>
            <a:r>
              <a:rPr lang="en-US" sz="4000" dirty="0">
                <a:latin typeface="Bookman Old Style" panose="02050604050505020204" pitchFamily="18" charset="0"/>
              </a:rPr>
              <a:t>a Pro-Life </a:t>
            </a:r>
            <a:r>
              <a:rPr lang="en-US" sz="4000" dirty="0" smtClean="0">
                <a:latin typeface="Bookman Old Style" panose="02050604050505020204" pitchFamily="18" charset="0"/>
              </a:rPr>
              <a:t>Bibliography</a:t>
            </a:r>
            <a:r>
              <a:rPr lang="en-US" sz="3000" dirty="0">
                <a:latin typeface="Bookman Old Style" panose="02050604050505020204" pitchFamily="18" charset="0"/>
              </a:rPr>
              <a:t/>
            </a:r>
            <a:br>
              <a:rPr lang="en-US" sz="3000" dirty="0">
                <a:latin typeface="Bookman Old Style" panose="02050604050505020204" pitchFamily="18" charset="0"/>
              </a:rPr>
            </a:br>
            <a:r>
              <a:rPr lang="en-US" sz="3000" dirty="0" smtClean="0">
                <a:latin typeface="Bookman Old Style" panose="02050604050505020204" pitchFamily="18" charset="0"/>
              </a:rPr>
              <a:t/>
            </a:r>
            <a:br>
              <a:rPr lang="en-US" sz="3000" dirty="0" smtClean="0">
                <a:latin typeface="Bookman Old Style" panose="02050604050505020204" pitchFamily="18" charset="0"/>
              </a:rPr>
            </a:br>
            <a:r>
              <a:rPr lang="en-US" sz="2400" b="1" dirty="0" smtClean="0">
                <a:latin typeface="Bookman Old Style" panose="02050604050505020204" pitchFamily="18" charset="0"/>
              </a:rPr>
              <a:t/>
            </a:r>
            <a:br>
              <a:rPr lang="en-US" sz="2400" b="1" dirty="0" smtClean="0">
                <a:latin typeface="Bookman Old Style" panose="02050604050505020204" pitchFamily="18" charset="0"/>
              </a:rPr>
            </a:br>
            <a:r>
              <a:rPr lang="en-US" sz="2000" dirty="0" smtClean="0">
                <a:latin typeface="Bookman Old Style" panose="02050604050505020204" pitchFamily="18" charset="0"/>
              </a:rPr>
              <a:t>PowerPoint to Accompany</a:t>
            </a:r>
            <a:br>
              <a:rPr lang="en-US" sz="2000" dirty="0" smtClean="0">
                <a:latin typeface="Bookman Old Style" panose="02050604050505020204" pitchFamily="18" charset="0"/>
              </a:rPr>
            </a:br>
            <a:r>
              <a:rPr lang="en-US" sz="2000" dirty="0" smtClean="0">
                <a:latin typeface="Bookman Old Style" panose="02050604050505020204" pitchFamily="18" charset="0"/>
              </a:rPr>
              <a:t>LifeTech Conference Presentation</a:t>
            </a:r>
            <a:br>
              <a:rPr lang="en-US" sz="2000" dirty="0" smtClean="0">
                <a:latin typeface="Bookman Old Style" panose="02050604050505020204" pitchFamily="18" charset="0"/>
              </a:rPr>
            </a:br>
            <a:r>
              <a:rPr lang="en-US" sz="2000" dirty="0" smtClean="0">
                <a:latin typeface="Bookman Old Style" panose="02050604050505020204" pitchFamily="18" charset="0"/>
              </a:rPr>
              <a:t>University of Dayton</a:t>
            </a:r>
            <a:br>
              <a:rPr lang="en-US" sz="2000" dirty="0" smtClean="0">
                <a:latin typeface="Bookman Old Style" panose="02050604050505020204" pitchFamily="18" charset="0"/>
              </a:rPr>
            </a:br>
            <a:r>
              <a:rPr lang="en-US" sz="2000" dirty="0" smtClean="0">
                <a:latin typeface="Bookman Old Style" panose="02050604050505020204" pitchFamily="18" charset="0"/>
              </a:rPr>
              <a:t>24 September 2016</a:t>
            </a:r>
            <a:r>
              <a:rPr lang="en-US" sz="1800" dirty="0" smtClean="0">
                <a:latin typeface="Bookman Old Style" panose="02050604050505020204" pitchFamily="18" charset="0"/>
              </a:rPr>
              <a:t/>
            </a:r>
            <a:br>
              <a:rPr lang="en-US" sz="1800" dirty="0" smtClean="0">
                <a:latin typeface="Bookman Old Style" panose="02050604050505020204" pitchFamily="18" charset="0"/>
              </a:rPr>
            </a:br>
            <a:r>
              <a:rPr lang="en-US" sz="1800" dirty="0" smtClean="0">
                <a:latin typeface="Bookman Old Style" panose="02050604050505020204" pitchFamily="18" charset="0"/>
              </a:rPr>
              <a:t/>
            </a:r>
            <a:br>
              <a:rPr lang="en-US" sz="1800" dirty="0" smtClean="0">
                <a:latin typeface="Bookman Old Style" panose="02050604050505020204" pitchFamily="18" charset="0"/>
              </a:rPr>
            </a:br>
            <a:r>
              <a:rPr lang="en-US" sz="1800" dirty="0" smtClean="0">
                <a:latin typeface="Bookman Old Style" panose="02050604050505020204" pitchFamily="18" charset="0"/>
              </a:rPr>
              <a:t>Dr. Jeff Koloze</a:t>
            </a:r>
            <a:br>
              <a:rPr lang="en-US" sz="1800" dirty="0" smtClean="0">
                <a:latin typeface="Bookman Old Style" panose="02050604050505020204" pitchFamily="18" charset="0"/>
              </a:rPr>
            </a:br>
            <a:r>
              <a:rPr lang="en-US" sz="1800" dirty="0" smtClean="0">
                <a:latin typeface="Bookman Old Style" panose="02050604050505020204" pitchFamily="18" charset="0"/>
                <a:hlinkClick r:id="rId4"/>
              </a:rPr>
              <a:t>DrJeffKoloze@att.net</a:t>
            </a:r>
            <a:r>
              <a:rPr lang="en-US" sz="1800" dirty="0" smtClean="0">
                <a:latin typeface="Bookman Old Style" pitchFamily="18" charset="0"/>
              </a:rPr>
              <a:t/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1800" dirty="0" smtClean="0">
                <a:latin typeface="Bookman Old Style" pitchFamily="18" charset="0"/>
              </a:rPr>
              <a:t>216-262-3511</a:t>
            </a:r>
            <a:br>
              <a:rPr lang="en-US" sz="1800" dirty="0" smtClean="0">
                <a:latin typeface="Bookman Old Style" pitchFamily="18" charset="0"/>
              </a:rPr>
            </a:br>
            <a:r>
              <a:rPr lang="en-US" sz="1800" dirty="0" smtClean="0">
                <a:latin typeface="Bookman Old Style" pitchFamily="18" charset="0"/>
              </a:rPr>
              <a:t/>
            </a:r>
            <a:br>
              <a:rPr lang="en-US" sz="1800" dirty="0" smtClean="0">
                <a:latin typeface="Bookman Old Style" pitchFamily="18" charset="0"/>
              </a:rPr>
            </a:br>
            <a:endParaRPr lang="en-US" sz="18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ookman Old Style" panose="02050604050505020204" pitchFamily="18" charset="0"/>
              </a:rPr>
              <a:t>Unresolved </a:t>
            </a:r>
            <a:r>
              <a:rPr lang="en-US" sz="4000" dirty="0" smtClean="0">
                <a:latin typeface="Bookman Old Style" panose="02050604050505020204" pitchFamily="18" charset="0"/>
              </a:rPr>
              <a:t>Ethical Issues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Bookman Old Style" panose="02050604050505020204" pitchFamily="18" charset="0"/>
              </a:rPr>
              <a:t>Should a work be listed if the author or editor is pro-life, yet the title is anti-life?  (Karl </a:t>
            </a:r>
            <a:r>
              <a:rPr lang="en-US" sz="1800" dirty="0">
                <a:latin typeface="Bookman Old Style" panose="02050604050505020204" pitchFamily="18" charset="0"/>
              </a:rPr>
              <a:t>Binding and Alfred Hoche’s </a:t>
            </a:r>
            <a:r>
              <a:rPr lang="en-US" sz="1800" i="1" dirty="0">
                <a:latin typeface="Bookman Old Style" panose="02050604050505020204" pitchFamily="18" charset="0"/>
              </a:rPr>
              <a:t>Permitting the Destruction of Unworthy Life</a:t>
            </a:r>
            <a:r>
              <a:rPr lang="en-US" sz="1800" dirty="0">
                <a:latin typeface="Bookman Old Style" panose="02050604050505020204" pitchFamily="18" charset="0"/>
              </a:rPr>
              <a:t>, </a:t>
            </a:r>
            <a:r>
              <a:rPr lang="en-US" sz="1800" dirty="0" smtClean="0">
                <a:latin typeface="Bookman Old Style" panose="02050604050505020204" pitchFamily="18" charset="0"/>
              </a:rPr>
              <a:t>reprinted </a:t>
            </a:r>
            <a:r>
              <a:rPr lang="en-US" sz="1800" dirty="0">
                <a:latin typeface="Bookman Old Style" panose="02050604050505020204" pitchFamily="18" charset="0"/>
              </a:rPr>
              <a:t>in 1992 by the National Legal Center for the Medically Dependent &amp; Disabled, a pro-life </a:t>
            </a:r>
            <a:r>
              <a:rPr lang="en-US" sz="1800" dirty="0" smtClean="0">
                <a:latin typeface="Bookman Old Style" panose="02050604050505020204" pitchFamily="18" charset="0"/>
              </a:rPr>
              <a:t>group)</a:t>
            </a:r>
          </a:p>
          <a:p>
            <a:pPr marL="0" indent="0">
              <a:buNone/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Is </a:t>
            </a:r>
            <a:r>
              <a:rPr lang="en-US" sz="1800" dirty="0">
                <a:latin typeface="Bookman Old Style" panose="02050604050505020204" pitchFamily="18" charset="0"/>
              </a:rPr>
              <a:t>it ethical to list a title if the author is not known to be pro-life</a:t>
            </a:r>
            <a:r>
              <a:rPr lang="en-US" sz="1800" dirty="0" smtClean="0">
                <a:latin typeface="Bookman Old Style" panose="02050604050505020204" pitchFamily="18" charset="0"/>
              </a:rPr>
              <a:t>?  (Martin </a:t>
            </a:r>
            <a:r>
              <a:rPr lang="en-US" sz="1800" dirty="0">
                <a:latin typeface="Bookman Old Style" panose="02050604050505020204" pitchFamily="18" charset="0"/>
              </a:rPr>
              <a:t>S. Pernick’s </a:t>
            </a:r>
            <a:r>
              <a:rPr lang="en-US" sz="1800" i="1" dirty="0">
                <a:latin typeface="Bookman Old Style" panose="02050604050505020204" pitchFamily="18" charset="0"/>
              </a:rPr>
              <a:t>The Black Stork: Eugenics and the Death of "Defective" Babies in American Medicine and Motion Pictures Since 1915</a:t>
            </a:r>
            <a:r>
              <a:rPr lang="en-US" sz="1800" dirty="0">
                <a:latin typeface="Bookman Old Style" panose="02050604050505020204" pitchFamily="18" charset="0"/>
              </a:rPr>
              <a:t> (Oxford University Press, </a:t>
            </a:r>
            <a:r>
              <a:rPr lang="en-US" sz="1800" dirty="0" smtClean="0">
                <a:latin typeface="Bookman Old Style" panose="02050604050505020204" pitchFamily="18" charset="0"/>
              </a:rPr>
              <a:t>1996)</a:t>
            </a:r>
          </a:p>
          <a:p>
            <a:pPr marL="0" indent="0">
              <a:buNone/>
            </a:pPr>
            <a:endParaRPr lang="en-US" sz="1800" dirty="0" smtClean="0">
              <a:latin typeface="Bookman Old Style" panose="02050604050505020204" pitchFamily="18" charset="0"/>
            </a:endParaRPr>
          </a:p>
          <a:p>
            <a:r>
              <a:rPr lang="en-US" sz="1800" dirty="0" smtClean="0">
                <a:latin typeface="Bookman Old Style" panose="02050604050505020204" pitchFamily="18" charset="0"/>
              </a:rPr>
              <a:t>Is </a:t>
            </a:r>
            <a:r>
              <a:rPr lang="en-US" sz="1800" dirty="0">
                <a:latin typeface="Bookman Old Style" panose="02050604050505020204" pitchFamily="18" charset="0"/>
              </a:rPr>
              <a:t>it </a:t>
            </a:r>
            <a:r>
              <a:rPr lang="en-US" sz="1800" dirty="0" smtClean="0">
                <a:latin typeface="Bookman Old Style" panose="02050604050505020204" pitchFamily="18" charset="0"/>
              </a:rPr>
              <a:t>appropriate to </a:t>
            </a:r>
            <a:r>
              <a:rPr lang="en-US" sz="1800" dirty="0">
                <a:latin typeface="Bookman Old Style" panose="02050604050505020204" pitchFamily="18" charset="0"/>
              </a:rPr>
              <a:t>list a title if the author </a:t>
            </a:r>
            <a:r>
              <a:rPr lang="en-US" sz="1800" dirty="0" smtClean="0">
                <a:latin typeface="Bookman Old Style" panose="02050604050505020204" pitchFamily="18" charset="0"/>
              </a:rPr>
              <a:t>is known </a:t>
            </a:r>
            <a:r>
              <a:rPr lang="en-US" sz="1800" dirty="0">
                <a:latin typeface="Bookman Old Style" panose="02050604050505020204" pitchFamily="18" charset="0"/>
              </a:rPr>
              <a:t>to be pro-life but may not wish to be identified as </a:t>
            </a:r>
            <a:r>
              <a:rPr lang="en-US" sz="1800" dirty="0" smtClean="0">
                <a:latin typeface="Bookman Old Style" panose="02050604050505020204" pitchFamily="18" charset="0"/>
              </a:rPr>
              <a:t>such?  (a research </a:t>
            </a:r>
            <a:r>
              <a:rPr lang="en-US" sz="1800" dirty="0">
                <a:latin typeface="Bookman Old Style" panose="02050604050505020204" pitchFamily="18" charset="0"/>
              </a:rPr>
              <a:t>work on aborted mothers’ </a:t>
            </a:r>
            <a:r>
              <a:rPr lang="en-US" sz="1800" dirty="0" smtClean="0">
                <a:latin typeface="Bookman Old Style" panose="02050604050505020204" pitchFamily="18" charset="0"/>
              </a:rPr>
              <a:t>health or a legal treatise)</a:t>
            </a:r>
            <a:endParaRPr lang="en-US" sz="1800" dirty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6" y="457200"/>
            <a:ext cx="6560024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48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Lifelit Institute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Future Activity and Projects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en-US" sz="1800" dirty="0" smtClean="0">
                <a:latin typeface="Bookman Old Style" panose="02050604050505020204" pitchFamily="18" charset="0"/>
              </a:rPr>
              <a:t>Further site construction</a:t>
            </a:r>
          </a:p>
          <a:p>
            <a:r>
              <a:rPr lang="en-US" sz="1800" dirty="0" smtClean="0">
                <a:latin typeface="Bookman Old Style" panose="02050604050505020204" pitchFamily="18" charset="0"/>
              </a:rPr>
              <a:t>Ongoing site maintenance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Adding more titles</a:t>
            </a:r>
          </a:p>
          <a:p>
            <a:pPr lvl="1"/>
            <a:r>
              <a:rPr lang="en-US" sz="1800" dirty="0" smtClean="0">
                <a:latin typeface="Bookman Old Style" panose="02050604050505020204" pitchFamily="18" charset="0"/>
              </a:rPr>
              <a:t>Finding qualified writers to review the works</a:t>
            </a:r>
          </a:p>
          <a:p>
            <a:r>
              <a:rPr lang="en-US" sz="1800" dirty="0" smtClean="0">
                <a:latin typeface="Bookman Old Style" panose="02050604050505020204" pitchFamily="18" charset="0"/>
              </a:rPr>
              <a:t>If permission can be obtained from the Sisters for Life, add the holdings of the Dr. Joseph R. Stanton Human Life Issues Library and Resource Center</a:t>
            </a:r>
          </a:p>
          <a:p>
            <a:r>
              <a:rPr lang="en-US" sz="1800" dirty="0" smtClean="0">
                <a:latin typeface="Bookman Old Style" panose="02050604050505020204" pitchFamily="18" charset="0"/>
              </a:rPr>
              <a:t>Adding holdings from other pro-life groups</a:t>
            </a:r>
          </a:p>
          <a:p>
            <a:r>
              <a:rPr lang="en-US" sz="1800" dirty="0" smtClean="0">
                <a:latin typeface="Bookman Old Style" panose="02050604050505020204" pitchFamily="18" charset="0"/>
              </a:rPr>
              <a:t>Determining how the site can assist pro-lifers</a:t>
            </a:r>
          </a:p>
          <a:p>
            <a:r>
              <a:rPr lang="en-US" sz="1800" dirty="0" smtClean="0">
                <a:latin typeface="Bookman Old Style" panose="02050604050505020204" pitchFamily="18" charset="0"/>
              </a:rPr>
              <a:t>Other projects as site is publicized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10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2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Purposes of LifeLit Institute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5532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500" dirty="0">
                <a:latin typeface="Bookman Old Style" panose="02050604050505020204" pitchFamily="18" charset="0"/>
              </a:rPr>
              <a:t>The major purpose of the LifeLit Institute, a non-profit research entity, is to manage the anthology of pro-life literature so that the general reading public, scholars, and students come to know and to appreciate the significant body of literature created by the Right-to-Life movement since the 1960s.  It is the managers' hope that this site will maintain and promote this literature for the benefit of 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24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3800" dirty="0" smtClean="0">
                <a:latin typeface="Bookman Old Style" panose="02050604050505020204" pitchFamily="18" charset="0"/>
              </a:rPr>
              <a:t>Comments</a:t>
            </a:r>
          </a:p>
          <a:p>
            <a:pPr marL="0" indent="0">
              <a:buNone/>
            </a:pPr>
            <a:endParaRPr lang="en-US" sz="3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Bookman Old Style" panose="02050604050505020204" pitchFamily="18" charset="0"/>
              </a:rPr>
              <a:t>Questions</a:t>
            </a:r>
          </a:p>
          <a:p>
            <a:pPr marL="0" indent="0">
              <a:buNone/>
            </a:pPr>
            <a:endParaRPr lang="en-US" sz="3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Bookman Old Style" panose="02050604050505020204" pitchFamily="18" charset="0"/>
              </a:rPr>
              <a:t>Suggestions</a:t>
            </a:r>
            <a:endParaRPr lang="en-US" sz="38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sz="3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Bookman Old Style" panose="02050604050505020204" pitchFamily="18" charset="0"/>
              </a:rPr>
              <a:t/>
            </a:r>
            <a:br>
              <a:rPr lang="en-US" sz="3800" dirty="0" smtClean="0">
                <a:latin typeface="Bookman Old Style" panose="02050604050505020204" pitchFamily="18" charset="0"/>
              </a:rPr>
            </a:br>
            <a:endParaRPr lang="en-US" sz="3800" dirty="0" smtClean="0">
              <a:latin typeface="Bookman Old Style" panose="02050604050505020204" pitchFamily="18" charset="0"/>
            </a:endParaRPr>
          </a:p>
        </p:txBody>
      </p:sp>
      <p:pic>
        <p:nvPicPr>
          <p:cNvPr id="4107" name="Picture 11" descr="C:\Users\DrJeffKoloze\AppData\Local\Microsoft\Windows\INetCache\IE\NC0IAGKQ\audie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5029200" cy="487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7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Presentation Outline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200" dirty="0" smtClean="0">
                <a:latin typeface="Bookman Old Style" panose="02050604050505020204" pitchFamily="18" charset="0"/>
                <a:ea typeface="Bookman Old Style"/>
                <a:cs typeface="Times New Roman"/>
              </a:rPr>
              <a:t>Background of the pro-life bibliography and website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200" dirty="0" smtClean="0">
                <a:latin typeface="Bookman Old Style" panose="02050604050505020204" pitchFamily="18" charset="0"/>
                <a:ea typeface="Bookman Old Style"/>
                <a:cs typeface="Times New Roman"/>
              </a:rPr>
              <a:t>Establishment of the LifeLit Institute website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200" dirty="0" smtClean="0">
                <a:latin typeface="Bookman Old Style" panose="02050604050505020204" pitchFamily="18" charset="0"/>
                <a:ea typeface="Bookman Old Style"/>
                <a:cs typeface="Times New Roman"/>
              </a:rPr>
              <a:t>Template language on the site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200" dirty="0" smtClean="0">
                <a:latin typeface="Bookman Old Style" panose="02050604050505020204" pitchFamily="18" charset="0"/>
                <a:ea typeface="Bookman Old Style"/>
                <a:cs typeface="Times New Roman"/>
              </a:rPr>
              <a:t>Specific ethical </a:t>
            </a:r>
            <a:r>
              <a:rPr lang="en-US" sz="2200" dirty="0" smtClean="0">
                <a:latin typeface="Bookman Old Style" panose="02050604050505020204" pitchFamily="18" charset="0"/>
                <a:ea typeface="Bookman Old Style"/>
                <a:cs typeface="Times New Roman"/>
              </a:rPr>
              <a:t>issues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200" dirty="0" smtClean="0">
                <a:latin typeface="Bookman Old Style" panose="02050604050505020204" pitchFamily="18" charset="0"/>
                <a:ea typeface="Bookman Old Style"/>
                <a:cs typeface="Times New Roman"/>
              </a:rPr>
              <a:t>Future activity and projects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200" dirty="0" smtClean="0">
                <a:latin typeface="Bookman Old Style" panose="02050604050505020204" pitchFamily="18" charset="0"/>
                <a:ea typeface="Bookman Old Style"/>
                <a:cs typeface="Times New Roman"/>
              </a:rPr>
              <a:t>Audience comments</a:t>
            </a:r>
          </a:p>
          <a:p>
            <a:pPr marL="514350" lvl="0" indent="-5143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en-US" sz="2200" dirty="0">
              <a:latin typeface="Bookman Old Style" panose="02050604050505020204" pitchFamily="18" charset="0"/>
              <a:ea typeface="Bookman Old Style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080" name="Picture 8" descr="C:\Users\DrJeffKoloze\AppData\Local\Microsoft\Windows\INetCache\IE\E7GM4QON\Graz_University-Library_reading-roo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Nellie </a:t>
            </a:r>
            <a:r>
              <a:rPr lang="en-US" sz="4000" dirty="0">
                <a:latin typeface="Bookman Old Style" panose="02050604050505020204" pitchFamily="18" charset="0"/>
              </a:rPr>
              <a:t>Gray (1924-2012</a:t>
            </a:r>
            <a:r>
              <a:rPr lang="en-US" sz="4000" dirty="0" smtClean="0">
                <a:latin typeface="Bookman Old Style" panose="02050604050505020204" pitchFamily="18" charset="0"/>
              </a:rPr>
              <a:t>)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524000"/>
            <a:ext cx="4038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624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credit: Lifenews.com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ookman Old Style" panose="02050604050505020204" pitchFamily="18" charset="0"/>
              </a:rPr>
              <a:t>Dr. Jack Willke (</a:t>
            </a:r>
            <a:r>
              <a:rPr lang="en-US" sz="4000" dirty="0" smtClean="0">
                <a:latin typeface="Bookman Old Style" panose="02050604050505020204" pitchFamily="18" charset="0"/>
              </a:rPr>
              <a:t>1925-2015)</a:t>
            </a:r>
            <a:br>
              <a:rPr lang="en-US" sz="4000" dirty="0" smtClean="0">
                <a:latin typeface="Bookman Old Style" panose="02050604050505020204" pitchFamily="18" charset="0"/>
              </a:rPr>
            </a:br>
            <a:r>
              <a:rPr lang="en-US" sz="4000" dirty="0" smtClean="0">
                <a:latin typeface="Bookman Old Style" panose="02050604050505020204" pitchFamily="18" charset="0"/>
              </a:rPr>
              <a:t>Barbara </a:t>
            </a:r>
            <a:r>
              <a:rPr lang="en-US" sz="4000" dirty="0">
                <a:latin typeface="Bookman Old Style" panose="02050604050505020204" pitchFamily="18" charset="0"/>
              </a:rPr>
              <a:t>Willke (1923-2013</a:t>
            </a:r>
            <a:r>
              <a:rPr lang="en-US" sz="4000" dirty="0" smtClean="0">
                <a:latin typeface="Bookman Old Style" panose="02050604050505020204" pitchFamily="18" charset="0"/>
              </a:rPr>
              <a:t>)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200"/>
            <a:ext cx="708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6096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</a:t>
            </a:r>
            <a:r>
              <a:rPr lang="en-US" dirty="0" smtClean="0"/>
              <a:t>Lifenews.com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Bookman Old Style" panose="02050604050505020204" pitchFamily="18" charset="0"/>
              </a:rPr>
              <a:t>Phyllis Schlafly (1924-2016</a:t>
            </a:r>
            <a:r>
              <a:rPr lang="en-US" sz="4000" dirty="0" smtClean="0">
                <a:latin typeface="Bookman Old Style" panose="02050604050505020204" pitchFamily="18" charset="0"/>
              </a:rPr>
              <a:t>)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239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Email from </a:t>
            </a:r>
            <a:r>
              <a:rPr lang="en-US" sz="2800" dirty="0">
                <a:latin typeface="Bookman Old Style" panose="02050604050505020204" pitchFamily="18" charset="0"/>
              </a:rPr>
              <a:t>Rosanna M. O'Neil</a:t>
            </a:r>
            <a:r>
              <a:rPr lang="en-US" sz="2800" dirty="0" smtClean="0">
                <a:latin typeface="Bookman Old Style" panose="02050604050505020204" pitchFamily="18" charset="0"/>
              </a:rPr>
              <a:t>,</a:t>
            </a:r>
            <a:br>
              <a:rPr lang="en-US" sz="2800" dirty="0" smtClean="0">
                <a:latin typeface="Bookman Old Style" panose="02050604050505020204" pitchFamily="18" charset="0"/>
              </a:rPr>
            </a:br>
            <a:r>
              <a:rPr lang="en-US" sz="2800" dirty="0" smtClean="0">
                <a:latin typeface="Bookman Old Style" panose="02050604050505020204" pitchFamily="18" charset="0"/>
              </a:rPr>
              <a:t>Senior </a:t>
            </a:r>
            <a:r>
              <a:rPr lang="en-US" sz="2800" dirty="0">
                <a:latin typeface="Bookman Old Style" panose="02050604050505020204" pitchFamily="18" charset="0"/>
              </a:rPr>
              <a:t>Library Services Consultant at OCLC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latin typeface="Bookman Old Style" panose="02050604050505020204" pitchFamily="18" charset="0"/>
              </a:rPr>
              <a:t>While </a:t>
            </a:r>
            <a:r>
              <a:rPr lang="en-US" sz="2200" dirty="0">
                <a:latin typeface="Bookman Old Style" panose="02050604050505020204" pitchFamily="18" charset="0"/>
              </a:rPr>
              <a:t>OCLC is a non-profit membership organization, we don’t offer memberships per se, but rather through subscribing to our cataloging service, what we call “holdings” (a five-letter symbol) are added to existing titles in WorldCat or new records are added if the items are considered unique.  Through the cataloging service the titles held by a member are findable in our database to others that subscribe to it.  If WorldCat.org was your goal, that would require another subscription as well, WorldCat Discovery, whose price is around $2,600/year.  You would need to consider that in addition to the cataloging </a:t>
            </a:r>
            <a:r>
              <a:rPr lang="en-US" sz="2200" dirty="0" smtClean="0">
                <a:latin typeface="Bookman Old Style" panose="02050604050505020204" pitchFamily="18" charset="0"/>
              </a:rPr>
              <a:t>subscription.  OCLC </a:t>
            </a:r>
            <a:r>
              <a:rPr lang="en-US" sz="2200" dirty="0">
                <a:latin typeface="Bookman Old Style" panose="02050604050505020204" pitchFamily="18" charset="0"/>
              </a:rPr>
              <a:t>is for libraries and cultural institutions rather </a:t>
            </a:r>
            <a:r>
              <a:rPr lang="en-US" sz="2200" dirty="0" smtClean="0">
                <a:latin typeface="Bookman Old Style" panose="02050604050505020204" pitchFamily="18" charset="0"/>
              </a:rPr>
              <a:t>than individuals</a:t>
            </a:r>
            <a:r>
              <a:rPr lang="en-US" sz="2200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Initial Screen of LifeLit Institute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1"/>
            <a:ext cx="7543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6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600" dirty="0" smtClean="0">
                <a:latin typeface="Bookman Old Style" panose="02050604050505020204" pitchFamily="18" charset="0"/>
              </a:rPr>
              <a:t>Sample Bibliographic Entry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Bookman Old Style" panose="02050604050505020204" pitchFamily="18" charset="0"/>
              </a:rPr>
              <a:t>Administrative Problems/Issues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1E5F-A94F-4540-A0B4-87D16506D10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200" dirty="0">
                <a:latin typeface="Bookman Old Style" panose="02050604050505020204" pitchFamily="18" charset="0"/>
              </a:rPr>
              <a:t>Template language </a:t>
            </a:r>
            <a:r>
              <a:rPr lang="en-US" sz="2200" dirty="0" smtClean="0">
                <a:latin typeface="Bookman Old Style" panose="02050604050505020204" pitchFamily="18" charset="0"/>
              </a:rPr>
              <a:t>established </a:t>
            </a:r>
            <a:r>
              <a:rPr lang="en-US" sz="2200" dirty="0">
                <a:latin typeface="Bookman Old Style" panose="02050604050505020204" pitchFamily="18" charset="0"/>
              </a:rPr>
              <a:t>for </a:t>
            </a:r>
            <a:r>
              <a:rPr lang="en-US" sz="2200" dirty="0" smtClean="0">
                <a:latin typeface="Bookman Old Style" panose="02050604050505020204" pitchFamily="18" charset="0"/>
              </a:rPr>
              <a:t>uniformity within </a:t>
            </a:r>
            <a:r>
              <a:rPr lang="en-US" sz="2200" dirty="0">
                <a:latin typeface="Bookman Old Style" panose="02050604050505020204" pitchFamily="18" charset="0"/>
              </a:rPr>
              <a:t>the </a:t>
            </a:r>
            <a:r>
              <a:rPr lang="en-US" sz="2200" dirty="0" smtClean="0">
                <a:latin typeface="Bookman Old Style" panose="02050604050505020204" pitchFamily="18" charset="0"/>
              </a:rPr>
              <a:t>bibliographic entries</a:t>
            </a:r>
          </a:p>
          <a:p>
            <a:pPr marL="0" indent="0">
              <a:buNone/>
            </a:pPr>
            <a:endParaRPr lang="en-US" sz="2200" dirty="0">
              <a:latin typeface="Bookman Old Style" panose="02050604050505020204" pitchFamily="18" charset="0"/>
            </a:endParaRPr>
          </a:p>
          <a:p>
            <a:r>
              <a:rPr lang="en-US" sz="2200" dirty="0">
                <a:latin typeface="Bookman Old Style" panose="02050604050505020204" pitchFamily="18" charset="0"/>
              </a:rPr>
              <a:t>No semicolons placed after </a:t>
            </a:r>
            <a:r>
              <a:rPr lang="en-US" sz="2200" dirty="0" smtClean="0">
                <a:latin typeface="Bookman Old Style" panose="02050604050505020204" pitchFamily="18" charset="0"/>
              </a:rPr>
              <a:t>the </a:t>
            </a:r>
            <a:r>
              <a:rPr lang="en-US" sz="2200" dirty="0">
                <a:latin typeface="Bookman Old Style" panose="02050604050505020204" pitchFamily="18" charset="0"/>
              </a:rPr>
              <a:t>main </a:t>
            </a:r>
            <a:r>
              <a:rPr lang="en-US" sz="2200" dirty="0" smtClean="0">
                <a:latin typeface="Bookman Old Style" panose="02050604050505020204" pitchFamily="18" charset="0"/>
              </a:rPr>
              <a:t>title</a:t>
            </a:r>
          </a:p>
          <a:p>
            <a:pPr marL="0" indent="0">
              <a:buNone/>
            </a:pPr>
            <a:endParaRPr lang="en-US" sz="2200" dirty="0" smtClean="0">
              <a:latin typeface="Bookman Old Style" panose="02050604050505020204" pitchFamily="18" charset="0"/>
            </a:endParaRPr>
          </a:p>
          <a:p>
            <a:r>
              <a:rPr lang="en-US" sz="2200" dirty="0" smtClean="0">
                <a:latin typeface="Bookman Old Style" panose="02050604050505020204" pitchFamily="18" charset="0"/>
              </a:rPr>
              <a:t>Some </a:t>
            </a:r>
            <a:r>
              <a:rPr lang="en-US" sz="2200" dirty="0">
                <a:latin typeface="Bookman Old Style" panose="02050604050505020204" pitchFamily="18" charset="0"/>
              </a:rPr>
              <a:t>main titles </a:t>
            </a:r>
            <a:r>
              <a:rPr lang="en-US" sz="2200" dirty="0" smtClean="0">
                <a:latin typeface="Bookman Old Style" panose="02050604050505020204" pitchFamily="18" charset="0"/>
              </a:rPr>
              <a:t>contain </a:t>
            </a:r>
            <a:r>
              <a:rPr lang="en-US" sz="2200" dirty="0">
                <a:latin typeface="Bookman Old Style" panose="02050604050505020204" pitchFamily="18" charset="0"/>
              </a:rPr>
              <a:t>the subtitle (the “alias” was </a:t>
            </a:r>
            <a:r>
              <a:rPr lang="en-US" sz="2200" dirty="0" smtClean="0">
                <a:latin typeface="Bookman Old Style" panose="02050604050505020204" pitchFamily="18" charset="0"/>
              </a:rPr>
              <a:t>already </a:t>
            </a:r>
            <a:r>
              <a:rPr lang="en-US" sz="2200" dirty="0">
                <a:latin typeface="Bookman Old Style" panose="02050604050505020204" pitchFamily="18" charset="0"/>
              </a:rPr>
              <a:t>in use</a:t>
            </a:r>
            <a:r>
              <a:rPr lang="en-US" sz="2200" dirty="0" smtClean="0">
                <a:latin typeface="Bookman Old Style" panose="02050604050505020204" pitchFamily="18" charset="0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Bookman Old Style" panose="02050604050505020204" pitchFamily="18" charset="0"/>
            </a:endParaRPr>
          </a:p>
          <a:p>
            <a:r>
              <a:rPr lang="en-US" sz="2200" dirty="0" smtClean="0">
                <a:latin typeface="Bookman Old Style" panose="02050604050505020204" pitchFamily="18" charset="0"/>
              </a:rPr>
              <a:t>Author field challenges</a:t>
            </a:r>
          </a:p>
          <a:p>
            <a:pPr lvl="1"/>
            <a:r>
              <a:rPr lang="en-US" sz="2200" dirty="0" smtClean="0">
                <a:latin typeface="Bookman Old Style" panose="02050604050505020204" pitchFamily="18" charset="0"/>
              </a:rPr>
              <a:t>“Daughters </a:t>
            </a:r>
            <a:r>
              <a:rPr lang="en-US" sz="2200" dirty="0">
                <a:latin typeface="Bookman Old Style" panose="02050604050505020204" pitchFamily="18" charset="0"/>
              </a:rPr>
              <a:t>of St. Paul” as both corporate </a:t>
            </a:r>
            <a:r>
              <a:rPr lang="en-US" sz="2200" dirty="0" smtClean="0">
                <a:latin typeface="Bookman Old Style" panose="02050604050505020204" pitchFamily="18" charset="0"/>
              </a:rPr>
              <a:t>author </a:t>
            </a:r>
            <a:r>
              <a:rPr lang="en-US" sz="2200" dirty="0">
                <a:latin typeface="Bookman Old Style" panose="02050604050505020204" pitchFamily="18" charset="0"/>
              </a:rPr>
              <a:t>and </a:t>
            </a:r>
            <a:r>
              <a:rPr lang="en-US" sz="2200" dirty="0" smtClean="0">
                <a:latin typeface="Bookman Old Style" panose="02050604050505020204" pitchFamily="18" charset="0"/>
              </a:rPr>
              <a:t>editor</a:t>
            </a:r>
            <a:endParaRPr lang="en-US" sz="2200" dirty="0">
              <a:latin typeface="Bookman Old Style" panose="02050604050505020204" pitchFamily="18" charset="0"/>
            </a:endParaRPr>
          </a:p>
          <a:p>
            <a:pPr lvl="1"/>
            <a:r>
              <a:rPr lang="en-US" sz="2200" dirty="0" smtClean="0">
                <a:latin typeface="Bookman Old Style" panose="02050604050505020204" pitchFamily="18" charset="0"/>
              </a:rPr>
              <a:t>Anti-life </a:t>
            </a:r>
            <a:r>
              <a:rPr lang="en-US" sz="2200" dirty="0">
                <a:latin typeface="Bookman Old Style" panose="02050604050505020204" pitchFamily="18" charset="0"/>
              </a:rPr>
              <a:t>Michael Tooley as author (two of his </a:t>
            </a:r>
            <a:r>
              <a:rPr lang="en-US" sz="2200" dirty="0" smtClean="0">
                <a:latin typeface="Bookman Old Style" panose="02050604050505020204" pitchFamily="18" charset="0"/>
              </a:rPr>
              <a:t>coauthors </a:t>
            </a:r>
            <a:r>
              <a:rPr lang="en-US" sz="2200" dirty="0">
                <a:latin typeface="Bookman Old Style" panose="02050604050505020204" pitchFamily="18" charset="0"/>
              </a:rPr>
              <a:t>are pro-life)</a:t>
            </a:r>
          </a:p>
          <a:p>
            <a:endParaRPr lang="en-US" sz="25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A50021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CFAAAB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A50021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FAA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3">
    <a:dk1>
      <a:srgbClr val="000000"/>
    </a:dk1>
    <a:lt1>
      <a:srgbClr val="A50021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CFAAA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10704</TotalTime>
  <Words>563</Words>
  <Application>Microsoft Office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Technological Aspects of a Pro-Life Bibliography   PowerPoint to Accompany LifeTech Conference Presentation University of Dayton 24 September 2016  Dr. Jeff Koloze DrJeffKoloze@att.net 216-262-3511  </vt:lpstr>
      <vt:lpstr>Presentation Outline</vt:lpstr>
      <vt:lpstr>Nellie Gray (1924-2012)</vt:lpstr>
      <vt:lpstr>Dr. Jack Willke (1925-2015) Barbara Willke (1923-2013)</vt:lpstr>
      <vt:lpstr>Phyllis Schlafly (1924-2016)</vt:lpstr>
      <vt:lpstr>Email from Rosanna M. O'Neil, Senior Library Services Consultant at OCLC </vt:lpstr>
      <vt:lpstr>Initial Screen of LifeLit Institute</vt:lpstr>
      <vt:lpstr>Sample Bibliographic Entry</vt:lpstr>
      <vt:lpstr>Administrative Problems/Issues</vt:lpstr>
      <vt:lpstr>Unresolved Ethical Issues</vt:lpstr>
      <vt:lpstr>PowerPoint Presentation</vt:lpstr>
      <vt:lpstr>Future Activity and Projects</vt:lpstr>
      <vt:lpstr>Purposes of LifeLit Institute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Aspects of a Pro-Life Bibliography</dc:title>
  <dc:creator>Jeff Koloze, Ph.D.</dc:creator>
  <cp:lastModifiedBy>DrJeffKoloze</cp:lastModifiedBy>
  <cp:revision>1214</cp:revision>
  <cp:lastPrinted>2013-02-11T15:43:40Z</cp:lastPrinted>
  <dcterms:created xsi:type="dcterms:W3CDTF">2004-04-15T18:45:28Z</dcterms:created>
  <dcterms:modified xsi:type="dcterms:W3CDTF">2016-09-26T02:02:44Z</dcterms:modified>
</cp:coreProperties>
</file>