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56" r:id="rId2"/>
    <p:sldId id="264" r:id="rId3"/>
    <p:sldId id="290" r:id="rId4"/>
    <p:sldId id="297" r:id="rId5"/>
    <p:sldId id="298" r:id="rId6"/>
    <p:sldId id="302" r:id="rId7"/>
    <p:sldId id="29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niversity of Phoenix"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66CCFF"/>
    <a:srgbClr val="FF7C80"/>
    <a:srgbClr val="0066FF"/>
    <a:srgbClr val="0099FF"/>
    <a:srgbClr val="FFFFFF"/>
    <a:srgbClr val="FFCC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8" autoAdjust="0"/>
    <p:restoredTop sz="94542" autoAdjust="0"/>
  </p:normalViewPr>
  <p:slideViewPr>
    <p:cSldViewPr>
      <p:cViewPr varScale="1">
        <p:scale>
          <a:sx n="70" d="100"/>
          <a:sy n="70" d="100"/>
        </p:scale>
        <p:origin x="-13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6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6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6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BBE0A22-733B-4D03-8305-5358A24E51E0}" type="slidenum">
              <a:rPr lang="en-US"/>
              <a:pPr>
                <a:defRPr/>
              </a:pPr>
              <a:t>‹#›</a:t>
            </a:fld>
            <a:endParaRPr lang="en-US" dirty="0"/>
          </a:p>
        </p:txBody>
      </p:sp>
    </p:spTree>
    <p:extLst>
      <p:ext uri="{BB962C8B-B14F-4D97-AF65-F5344CB8AC3E}">
        <p14:creationId xmlns:p14="http://schemas.microsoft.com/office/powerpoint/2010/main" val="1486678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820A320-B53C-4D64-955C-4873E8359AAA}" type="slidenum">
              <a:rPr lang="en-US"/>
              <a:pPr>
                <a:defRPr/>
              </a:pPr>
              <a:t>‹#›</a:t>
            </a:fld>
            <a:endParaRPr lang="en-US" dirty="0"/>
          </a:p>
        </p:txBody>
      </p:sp>
    </p:spTree>
    <p:extLst>
      <p:ext uri="{BB962C8B-B14F-4D97-AF65-F5344CB8AC3E}">
        <p14:creationId xmlns:p14="http://schemas.microsoft.com/office/powerpoint/2010/main" val="11804390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0D15701-EEC8-45B4-877F-9242596F017E}" type="datetime1">
              <a:rPr lang="en-US"/>
              <a:pPr>
                <a:defRPr/>
              </a:pPr>
              <a:t>8/5/2012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6" name="Rectangle 6"/>
          <p:cNvSpPr>
            <a:spLocks noGrp="1" noChangeArrowheads="1"/>
          </p:cNvSpPr>
          <p:nvPr>
            <p:ph type="sldNum" sz="quarter" idx="12"/>
          </p:nvPr>
        </p:nvSpPr>
        <p:spPr>
          <a:ln/>
        </p:spPr>
        <p:txBody>
          <a:bodyPr/>
          <a:lstStyle>
            <a:lvl1pPr>
              <a:defRPr/>
            </a:lvl1pPr>
          </a:lstStyle>
          <a:p>
            <a:pPr>
              <a:defRPr/>
            </a:pPr>
            <a:fld id="{41818E22-48B8-4002-ADCC-235B59E9AD2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263B95B-90D4-48BD-9BF6-01E2945A0491}" type="datetime1">
              <a:rPr lang="en-US"/>
              <a:pPr>
                <a:defRPr/>
              </a:pPr>
              <a:t>8/5/2012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6" name="Rectangle 6"/>
          <p:cNvSpPr>
            <a:spLocks noGrp="1" noChangeArrowheads="1"/>
          </p:cNvSpPr>
          <p:nvPr>
            <p:ph type="sldNum" sz="quarter" idx="12"/>
          </p:nvPr>
        </p:nvSpPr>
        <p:spPr>
          <a:ln/>
        </p:spPr>
        <p:txBody>
          <a:bodyPr/>
          <a:lstStyle>
            <a:lvl1pPr>
              <a:defRPr/>
            </a:lvl1pPr>
          </a:lstStyle>
          <a:p>
            <a:pPr>
              <a:defRPr/>
            </a:pPr>
            <a:fld id="{CB7D6190-15A7-4156-A0AB-6E1D657D44B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2ABC63D-C736-4E53-B21B-CBE7F417F03D}" type="datetime1">
              <a:rPr lang="en-US"/>
              <a:pPr>
                <a:defRPr/>
              </a:pPr>
              <a:t>8/5/2012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6" name="Rectangle 6"/>
          <p:cNvSpPr>
            <a:spLocks noGrp="1" noChangeArrowheads="1"/>
          </p:cNvSpPr>
          <p:nvPr>
            <p:ph type="sldNum" sz="quarter" idx="12"/>
          </p:nvPr>
        </p:nvSpPr>
        <p:spPr>
          <a:ln/>
        </p:spPr>
        <p:txBody>
          <a:bodyPr/>
          <a:lstStyle>
            <a:lvl1pPr>
              <a:defRPr/>
            </a:lvl1pPr>
          </a:lstStyle>
          <a:p>
            <a:pPr>
              <a:defRPr/>
            </a:pPr>
            <a:fld id="{D54B184E-8BA9-4D2A-B0D5-15CEF702420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3CC2158D-465C-42C4-A904-372A93BA138B}" type="datetime1">
              <a:rPr lang="en-US"/>
              <a:pPr>
                <a:defRPr/>
              </a:pPr>
              <a:t>8/5/2012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7" name="Rectangle 6"/>
          <p:cNvSpPr>
            <a:spLocks noGrp="1" noChangeArrowheads="1"/>
          </p:cNvSpPr>
          <p:nvPr>
            <p:ph type="sldNum" sz="quarter" idx="12"/>
          </p:nvPr>
        </p:nvSpPr>
        <p:spPr>
          <a:ln/>
        </p:spPr>
        <p:txBody>
          <a:bodyPr/>
          <a:lstStyle>
            <a:lvl1pPr>
              <a:defRPr/>
            </a:lvl1pPr>
          </a:lstStyle>
          <a:p>
            <a:pPr>
              <a:defRPr/>
            </a:pPr>
            <a:fld id="{39EC495D-F5B2-42C4-B0CE-A607F980F621}"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fld id="{2D0FCFFB-6A25-4D86-B0F4-ECC843C91ECB}" type="datetime1">
              <a:rPr lang="en-US"/>
              <a:pPr>
                <a:defRPr/>
              </a:pPr>
              <a:t>8/5/2012</a:t>
            </a:fld>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8" name="Rectangle 6"/>
          <p:cNvSpPr>
            <a:spLocks noGrp="1" noChangeArrowheads="1"/>
          </p:cNvSpPr>
          <p:nvPr>
            <p:ph type="sldNum" sz="quarter" idx="12"/>
          </p:nvPr>
        </p:nvSpPr>
        <p:spPr>
          <a:ln/>
        </p:spPr>
        <p:txBody>
          <a:bodyPr/>
          <a:lstStyle>
            <a:lvl1pPr>
              <a:defRPr/>
            </a:lvl1pPr>
          </a:lstStyle>
          <a:p>
            <a:pPr>
              <a:defRPr/>
            </a:pPr>
            <a:fld id="{0831E7AD-588A-4666-B566-96C18F5BDFC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92E8998-03C2-48D5-86A8-63718D576C6E}" type="datetime1">
              <a:rPr lang="en-US"/>
              <a:pPr>
                <a:defRPr/>
              </a:pPr>
              <a:t>8/5/2012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6" name="Rectangle 6"/>
          <p:cNvSpPr>
            <a:spLocks noGrp="1" noChangeArrowheads="1"/>
          </p:cNvSpPr>
          <p:nvPr>
            <p:ph type="sldNum" sz="quarter" idx="12"/>
          </p:nvPr>
        </p:nvSpPr>
        <p:spPr>
          <a:ln/>
        </p:spPr>
        <p:txBody>
          <a:bodyPr/>
          <a:lstStyle>
            <a:lvl1pPr>
              <a:defRPr/>
            </a:lvl1pPr>
          </a:lstStyle>
          <a:p>
            <a:pPr>
              <a:defRPr/>
            </a:pPr>
            <a:fld id="{2D721E5F-A94F-4540-A0B4-87D16506D10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CB02D9E-3328-40B3-878B-62AD87FDFFF6}" type="datetime1">
              <a:rPr lang="en-US"/>
              <a:pPr>
                <a:defRPr/>
              </a:pPr>
              <a:t>8/5/2012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6" name="Rectangle 6"/>
          <p:cNvSpPr>
            <a:spLocks noGrp="1" noChangeArrowheads="1"/>
          </p:cNvSpPr>
          <p:nvPr>
            <p:ph type="sldNum" sz="quarter" idx="12"/>
          </p:nvPr>
        </p:nvSpPr>
        <p:spPr>
          <a:ln/>
        </p:spPr>
        <p:txBody>
          <a:bodyPr/>
          <a:lstStyle>
            <a:lvl1pPr>
              <a:defRPr/>
            </a:lvl1pPr>
          </a:lstStyle>
          <a:p>
            <a:pPr>
              <a:defRPr/>
            </a:pPr>
            <a:fld id="{77770D28-EF84-49A4-B7B6-5B710FD054C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EC12DE0-CBF9-4FFC-B87A-590BBE3C26D5}" type="datetime1">
              <a:rPr lang="en-US"/>
              <a:pPr>
                <a:defRPr/>
              </a:pPr>
              <a:t>8/5/2012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7" name="Rectangle 6"/>
          <p:cNvSpPr>
            <a:spLocks noGrp="1" noChangeArrowheads="1"/>
          </p:cNvSpPr>
          <p:nvPr>
            <p:ph type="sldNum" sz="quarter" idx="12"/>
          </p:nvPr>
        </p:nvSpPr>
        <p:spPr>
          <a:ln/>
        </p:spPr>
        <p:txBody>
          <a:bodyPr/>
          <a:lstStyle>
            <a:lvl1pPr>
              <a:defRPr/>
            </a:lvl1pPr>
          </a:lstStyle>
          <a:p>
            <a:pPr>
              <a:defRPr/>
            </a:pPr>
            <a:fld id="{D5035DCD-9994-4D91-98FA-2C090F90D4D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B7700BB-F81A-4E8E-B521-49CCE327277D}" type="datetime1">
              <a:rPr lang="en-US"/>
              <a:pPr>
                <a:defRPr/>
              </a:pPr>
              <a:t>8/5/2012</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9" name="Rectangle 6"/>
          <p:cNvSpPr>
            <a:spLocks noGrp="1" noChangeArrowheads="1"/>
          </p:cNvSpPr>
          <p:nvPr>
            <p:ph type="sldNum" sz="quarter" idx="12"/>
          </p:nvPr>
        </p:nvSpPr>
        <p:spPr>
          <a:ln/>
        </p:spPr>
        <p:txBody>
          <a:bodyPr/>
          <a:lstStyle>
            <a:lvl1pPr>
              <a:defRPr/>
            </a:lvl1pPr>
          </a:lstStyle>
          <a:p>
            <a:pPr>
              <a:defRPr/>
            </a:pPr>
            <a:fld id="{53933A3D-7D0F-4F62-93BE-9D1424BAF2D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CE5E12A-AA97-401F-8E18-F1BB7ECBAB1B}" type="datetime1">
              <a:rPr lang="en-US"/>
              <a:pPr>
                <a:defRPr/>
              </a:pPr>
              <a:t>8/5/2012</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5" name="Rectangle 6"/>
          <p:cNvSpPr>
            <a:spLocks noGrp="1" noChangeArrowheads="1"/>
          </p:cNvSpPr>
          <p:nvPr>
            <p:ph type="sldNum" sz="quarter" idx="12"/>
          </p:nvPr>
        </p:nvSpPr>
        <p:spPr>
          <a:ln/>
        </p:spPr>
        <p:txBody>
          <a:bodyPr/>
          <a:lstStyle>
            <a:lvl1pPr>
              <a:defRPr/>
            </a:lvl1pPr>
          </a:lstStyle>
          <a:p>
            <a:pPr>
              <a:defRPr/>
            </a:pPr>
            <a:fld id="{9A52DC0B-C20B-48EA-B1F1-AC897FD812B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A4E84D8-9538-437D-83FB-3161E3943A8B}" type="datetime1">
              <a:rPr lang="en-US"/>
              <a:pPr>
                <a:defRPr/>
              </a:pPr>
              <a:t>8/5/2012</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4" name="Rectangle 6"/>
          <p:cNvSpPr>
            <a:spLocks noGrp="1" noChangeArrowheads="1"/>
          </p:cNvSpPr>
          <p:nvPr>
            <p:ph type="sldNum" sz="quarter" idx="12"/>
          </p:nvPr>
        </p:nvSpPr>
        <p:spPr>
          <a:ln/>
        </p:spPr>
        <p:txBody>
          <a:bodyPr/>
          <a:lstStyle>
            <a:lvl1pPr>
              <a:defRPr/>
            </a:lvl1pPr>
          </a:lstStyle>
          <a:p>
            <a:pPr>
              <a:defRPr/>
            </a:pPr>
            <a:fld id="{BB524F34-153F-47C9-AE8E-7C188069614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5B18EDB-5845-4C90-B752-4FEC153D9A99}" type="datetime1">
              <a:rPr lang="en-US"/>
              <a:pPr>
                <a:defRPr/>
              </a:pPr>
              <a:t>8/5/2012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7" name="Rectangle 6"/>
          <p:cNvSpPr>
            <a:spLocks noGrp="1" noChangeArrowheads="1"/>
          </p:cNvSpPr>
          <p:nvPr>
            <p:ph type="sldNum" sz="quarter" idx="12"/>
          </p:nvPr>
        </p:nvSpPr>
        <p:spPr>
          <a:ln/>
        </p:spPr>
        <p:txBody>
          <a:bodyPr/>
          <a:lstStyle>
            <a:lvl1pPr>
              <a:defRPr/>
            </a:lvl1pPr>
          </a:lstStyle>
          <a:p>
            <a:pPr>
              <a:defRPr/>
            </a:pPr>
            <a:fld id="{376BA91A-FE77-489A-8EC2-0B841BED70C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EE02902-EFF6-455B-992C-4F9DD438128D}" type="datetime1">
              <a:rPr lang="en-US"/>
              <a:pPr>
                <a:defRPr/>
              </a:pPr>
              <a:t>8/5/2012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7" name="Rectangle 6"/>
          <p:cNvSpPr>
            <a:spLocks noGrp="1" noChangeArrowheads="1"/>
          </p:cNvSpPr>
          <p:nvPr>
            <p:ph type="sldNum" sz="quarter" idx="12"/>
          </p:nvPr>
        </p:nvSpPr>
        <p:spPr>
          <a:ln/>
        </p:spPr>
        <p:txBody>
          <a:bodyPr/>
          <a:lstStyle>
            <a:lvl1pPr>
              <a:defRPr/>
            </a:lvl1pPr>
          </a:lstStyle>
          <a:p>
            <a:pPr>
              <a:defRPr/>
            </a:pPr>
            <a:fld id="{07389A5B-0B3A-4CBC-967A-B267E74282A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01E26AF2-2A93-47AA-A883-2666F9F8CD45}" type="datetime1">
              <a:rPr lang="en-US"/>
              <a:pPr>
                <a:defRPr/>
              </a:pPr>
              <a:t>8/5/2012</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Revised 3-16-09</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1501A2B-94CF-425E-A746-2A5CD982A63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ellamoviesite.com/site/"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www.bellamoviesite.com/sit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609600" y="762000"/>
            <a:ext cx="7772400" cy="5257800"/>
          </a:xfrm>
        </p:spPr>
        <p:txBody>
          <a:bodyPr/>
          <a:lstStyle/>
          <a:p>
            <a:pPr>
              <a:spcBef>
                <a:spcPts val="0"/>
              </a:spcBef>
              <a:spcAft>
                <a:spcPts val="0"/>
              </a:spcAft>
            </a:pPr>
            <a:r>
              <a:rPr lang="en-US" sz="2600" spc="-15" dirty="0" smtClean="0">
                <a:solidFill>
                  <a:srgbClr val="000000"/>
                </a:solidFill>
                <a:uFill>
                  <a:solidFill>
                    <a:srgbClr val="000000"/>
                  </a:solidFill>
                </a:uFill>
                <a:latin typeface="Bookman Old Style"/>
                <a:ea typeface="Times New Roman"/>
              </a:rPr>
              <a:t>Latino </a:t>
            </a:r>
            <a:r>
              <a:rPr lang="en-US" sz="2600" spc="-15" dirty="0">
                <a:solidFill>
                  <a:srgbClr val="000000"/>
                </a:solidFill>
                <a:uFill>
                  <a:solidFill>
                    <a:srgbClr val="000000"/>
                  </a:solidFill>
                </a:uFill>
                <a:latin typeface="Bookman Old Style"/>
                <a:ea typeface="Times New Roman"/>
              </a:rPr>
              <a:t>Literature on the Life Issues:</a:t>
            </a:r>
            <a:r>
              <a:rPr lang="en-US" sz="2600" spc="-15" dirty="0">
                <a:solidFill>
                  <a:srgbClr val="000000"/>
                </a:solidFill>
                <a:uFill>
                  <a:solidFill>
                    <a:srgbClr val="000000"/>
                  </a:solidFill>
                </a:uFill>
                <a:ea typeface="Times New Roman"/>
              </a:rPr>
              <a:t/>
            </a:r>
            <a:br>
              <a:rPr lang="en-US" sz="2600" spc="-15" dirty="0">
                <a:solidFill>
                  <a:srgbClr val="000000"/>
                </a:solidFill>
                <a:uFill>
                  <a:solidFill>
                    <a:srgbClr val="000000"/>
                  </a:solidFill>
                </a:uFill>
                <a:ea typeface="Times New Roman"/>
              </a:rPr>
            </a:br>
            <a:r>
              <a:rPr lang="en-US" sz="2600" spc="-15" dirty="0">
                <a:solidFill>
                  <a:srgbClr val="000000"/>
                </a:solidFill>
                <a:uFill>
                  <a:solidFill>
                    <a:srgbClr val="000000"/>
                  </a:solidFill>
                </a:uFill>
                <a:latin typeface="Bookman Old Style"/>
                <a:ea typeface="Times New Roman"/>
              </a:rPr>
              <a:t>Commentary on Tato Laviera’s </a:t>
            </a:r>
            <a:r>
              <a:rPr lang="en-US" sz="2600" spc="-15" dirty="0" smtClean="0">
                <a:solidFill>
                  <a:srgbClr val="000000"/>
                </a:solidFill>
                <a:uFill>
                  <a:solidFill>
                    <a:srgbClr val="000000"/>
                  </a:solidFill>
                </a:uFill>
                <a:latin typeface="Bookman Old Style"/>
                <a:ea typeface="Times New Roman"/>
              </a:rPr>
              <a:t>“Jesús Papote,”</a:t>
            </a:r>
            <a:br>
              <a:rPr lang="en-US" sz="2600" spc="-15" dirty="0" smtClean="0">
                <a:solidFill>
                  <a:srgbClr val="000000"/>
                </a:solidFill>
                <a:uFill>
                  <a:solidFill>
                    <a:srgbClr val="000000"/>
                  </a:solidFill>
                </a:uFill>
                <a:latin typeface="Bookman Old Style"/>
                <a:ea typeface="Times New Roman"/>
              </a:rPr>
            </a:br>
            <a:r>
              <a:rPr lang="en-US" sz="2600" spc="-15" dirty="0" smtClean="0">
                <a:solidFill>
                  <a:srgbClr val="000000"/>
                </a:solidFill>
                <a:uFill>
                  <a:solidFill>
                    <a:srgbClr val="000000"/>
                  </a:solidFill>
                </a:uFill>
                <a:latin typeface="Bookman Old Style"/>
                <a:ea typeface="Times New Roman"/>
              </a:rPr>
              <a:t>Judith </a:t>
            </a:r>
            <a:r>
              <a:rPr lang="en-US" sz="2600" spc="-15" dirty="0">
                <a:solidFill>
                  <a:srgbClr val="000000"/>
                </a:solidFill>
                <a:uFill>
                  <a:solidFill>
                    <a:srgbClr val="000000"/>
                  </a:solidFill>
                </a:uFill>
                <a:latin typeface="Bookman Old Style"/>
                <a:ea typeface="Times New Roman"/>
              </a:rPr>
              <a:t>Ortiz Cofer’s </a:t>
            </a:r>
            <a:r>
              <a:rPr lang="en-US" sz="2600" spc="-15" dirty="0" smtClean="0">
                <a:solidFill>
                  <a:srgbClr val="000000"/>
                </a:solidFill>
                <a:uFill>
                  <a:solidFill>
                    <a:srgbClr val="000000"/>
                  </a:solidFill>
                </a:uFill>
                <a:latin typeface="Bookman Old Style"/>
                <a:ea typeface="Times New Roman"/>
              </a:rPr>
              <a:t>“</a:t>
            </a:r>
            <a:r>
              <a:rPr lang="en-US" sz="2600" spc="-15" dirty="0">
                <a:solidFill>
                  <a:srgbClr val="000000"/>
                </a:solidFill>
                <a:uFill>
                  <a:solidFill>
                    <a:srgbClr val="000000"/>
                  </a:solidFill>
                </a:uFill>
                <a:latin typeface="Bookman Old Style"/>
                <a:ea typeface="Times New Roman"/>
              </a:rPr>
              <a:t>Silent </a:t>
            </a:r>
            <a:r>
              <a:rPr lang="en-US" sz="2600" spc="-15" dirty="0" smtClean="0">
                <a:solidFill>
                  <a:srgbClr val="000000"/>
                </a:solidFill>
                <a:uFill>
                  <a:solidFill>
                    <a:srgbClr val="000000"/>
                  </a:solidFill>
                </a:uFill>
                <a:latin typeface="Bookman Old Style"/>
                <a:ea typeface="Times New Roman"/>
              </a:rPr>
              <a:t>Dancing,” and </a:t>
            </a:r>
            <a:r>
              <a:rPr lang="en-US" sz="2600" i="1" spc="-15" dirty="0" smtClean="0">
                <a:solidFill>
                  <a:srgbClr val="000000"/>
                </a:solidFill>
                <a:uFill>
                  <a:solidFill>
                    <a:srgbClr val="000000"/>
                  </a:solidFill>
                </a:uFill>
                <a:latin typeface="Bookman Old Style"/>
                <a:ea typeface="Times New Roman"/>
              </a:rPr>
              <a:t>Bella</a:t>
            </a:r>
            <a:r>
              <a:rPr lang="en-US" sz="2600" b="1" dirty="0" smtClean="0">
                <a:latin typeface="Bookman Old Style" pitchFamily="18" charset="0"/>
              </a:rPr>
              <a:t/>
            </a:r>
            <a:br>
              <a:rPr lang="en-US" sz="2600" b="1" dirty="0" smtClean="0">
                <a:latin typeface="Bookman Old Style" pitchFamily="18" charset="0"/>
              </a:rPr>
            </a:br>
            <a:r>
              <a:rPr lang="en-US" sz="2200" dirty="0" smtClean="0">
                <a:latin typeface="Bookman Old Style" pitchFamily="18" charset="0"/>
              </a:rPr>
              <a:t/>
            </a:r>
            <a:br>
              <a:rPr lang="en-US" sz="2200" dirty="0" smtClean="0">
                <a:latin typeface="Bookman Old Style" pitchFamily="18" charset="0"/>
              </a:rPr>
            </a:br>
            <a:r>
              <a:rPr lang="en-US" sz="1800" dirty="0" smtClean="0">
                <a:latin typeface="Bookman Old Style" pitchFamily="18" charset="0"/>
              </a:rPr>
              <a:t>PowerPoint to Accompany Paper Presentation for the</a:t>
            </a:r>
            <a:br>
              <a:rPr lang="en-US" sz="1800" dirty="0" smtClean="0">
                <a:latin typeface="Bookman Old Style" pitchFamily="18" charset="0"/>
              </a:rPr>
            </a:br>
            <a:r>
              <a:rPr lang="en-US" sz="1800" i="1" dirty="0" smtClean="0">
                <a:latin typeface="Bookman Old Style" pitchFamily="18" charset="0"/>
              </a:rPr>
              <a:t>International </a:t>
            </a:r>
            <a:r>
              <a:rPr lang="en-US" sz="1800" i="1" dirty="0">
                <a:latin typeface="Bookman Old Style" pitchFamily="18" charset="0"/>
              </a:rPr>
              <a:t>Journal of Arts and Sciences</a:t>
            </a:r>
            <a:r>
              <a:rPr lang="en-US" sz="1800" dirty="0">
                <a:latin typeface="Bookman Old Style" pitchFamily="18" charset="0"/>
              </a:rPr>
              <a:t/>
            </a:r>
            <a:br>
              <a:rPr lang="en-US" sz="1800" dirty="0">
                <a:latin typeface="Bookman Old Style" pitchFamily="18" charset="0"/>
              </a:rPr>
            </a:br>
            <a:r>
              <a:rPr lang="en-US" sz="1800" dirty="0">
                <a:latin typeface="Bookman Old Style" pitchFamily="18" charset="0"/>
              </a:rPr>
              <a:t>Conference Held at Harvard </a:t>
            </a:r>
            <a:r>
              <a:rPr lang="en-US" sz="1800" dirty="0" smtClean="0">
                <a:latin typeface="Bookman Old Style" pitchFamily="18" charset="0"/>
              </a:rPr>
              <a:t>University</a:t>
            </a:r>
            <a:r>
              <a:rPr lang="en-US" sz="1800" dirty="0">
                <a:latin typeface="Bookman Old Style" pitchFamily="18" charset="0"/>
              </a:rPr>
              <a:t/>
            </a:r>
            <a:br>
              <a:rPr lang="en-US" sz="1800" dirty="0">
                <a:latin typeface="Bookman Old Style" pitchFamily="18" charset="0"/>
              </a:rPr>
            </a:br>
            <a:r>
              <a:rPr lang="en-US" sz="1800" dirty="0" smtClean="0">
                <a:latin typeface="Bookman Old Style" pitchFamily="18" charset="0"/>
              </a:rPr>
              <a:t>and University Faculty for Life’s</a:t>
            </a:r>
            <a:br>
              <a:rPr lang="en-US" sz="1800" dirty="0" smtClean="0">
                <a:latin typeface="Bookman Old Style" pitchFamily="18" charset="0"/>
              </a:rPr>
            </a:br>
            <a:r>
              <a:rPr lang="en-US" sz="1800" dirty="0" smtClean="0">
                <a:latin typeface="Bookman Old Style" pitchFamily="18" charset="0"/>
              </a:rPr>
              <a:t>Life and Learning XXII Conference </a:t>
            </a:r>
            <a:br>
              <a:rPr lang="en-US" sz="1800" dirty="0" smtClean="0">
                <a:latin typeface="Bookman Old Style" pitchFamily="18" charset="0"/>
              </a:rPr>
            </a:br>
            <a:r>
              <a:rPr lang="en-US" sz="1800" dirty="0" smtClean="0">
                <a:latin typeface="Bookman Old Style" pitchFamily="18" charset="0"/>
              </a:rPr>
              <a:t>Held at Brigham Young University</a:t>
            </a:r>
            <a:br>
              <a:rPr lang="en-US" sz="1800" dirty="0" smtClean="0">
                <a:latin typeface="Bookman Old Style" pitchFamily="18" charset="0"/>
              </a:rPr>
            </a:br>
            <a:r>
              <a:rPr lang="en-US" sz="1800" dirty="0" smtClean="0">
                <a:latin typeface="Bookman Old Style" pitchFamily="18" charset="0"/>
              </a:rPr>
              <a:t>(May </a:t>
            </a:r>
            <a:r>
              <a:rPr lang="en-US" sz="1800" dirty="0" smtClean="0">
                <a:latin typeface="Bookman Old Style" pitchFamily="18" charset="0"/>
              </a:rPr>
              <a:t>and June 2012</a:t>
            </a:r>
            <a:r>
              <a:rPr lang="en-US" sz="1800" dirty="0" smtClean="0">
                <a:latin typeface="Bookman Old Style" pitchFamily="18" charset="0"/>
              </a:rPr>
              <a:t>)</a:t>
            </a:r>
            <a:br>
              <a:rPr lang="en-US" sz="1800" dirty="0" smtClean="0">
                <a:latin typeface="Bookman Old Style" pitchFamily="18" charset="0"/>
              </a:rPr>
            </a:br>
            <a:r>
              <a:rPr lang="en-US" sz="1600" dirty="0" smtClean="0">
                <a:latin typeface="Bookman Old Style" pitchFamily="18" charset="0"/>
              </a:rPr>
              <a:t/>
            </a:r>
            <a:br>
              <a:rPr lang="en-US" sz="1600" dirty="0" smtClean="0">
                <a:latin typeface="Bookman Old Style" pitchFamily="18" charset="0"/>
              </a:rPr>
            </a:br>
            <a:r>
              <a:rPr lang="en-US" sz="1600" dirty="0" smtClean="0">
                <a:latin typeface="Bookman Old Style" pitchFamily="18" charset="0"/>
              </a:rPr>
              <a:t>Jeff Koloze, Ph.D.</a:t>
            </a:r>
            <a:br>
              <a:rPr lang="en-US" sz="1600" dirty="0" smtClean="0">
                <a:latin typeface="Bookman Old Style" pitchFamily="18" charset="0"/>
              </a:rPr>
            </a:br>
            <a:r>
              <a:rPr lang="en-US" sz="1600" dirty="0" smtClean="0">
                <a:latin typeface="Bookman Old Style" pitchFamily="18" charset="0"/>
              </a:rPr>
              <a:t>Lorain County Community </a:t>
            </a:r>
            <a:r>
              <a:rPr lang="en-US" sz="1600" dirty="0" smtClean="0">
                <a:latin typeface="Bookman Old Style" pitchFamily="18" charset="0"/>
              </a:rPr>
              <a:t>College</a:t>
            </a:r>
            <a:endParaRPr lang="en-US" sz="1500" dirty="0" smtClean="0">
              <a:latin typeface="Bookman Old Style" pitchFamily="18" charset="0"/>
            </a:endParaRPr>
          </a:p>
        </p:txBody>
      </p:sp>
      <p:sp>
        <p:nvSpPr>
          <p:cNvPr id="17410" name="Slide Number Placeholder 3"/>
          <p:cNvSpPr>
            <a:spLocks noGrp="1"/>
          </p:cNvSpPr>
          <p:nvPr>
            <p:ph type="sldNum" sz="quarter" idx="12"/>
          </p:nvPr>
        </p:nvSpPr>
        <p:spPr>
          <a:noFill/>
        </p:spPr>
        <p:txBody>
          <a:bodyPr/>
          <a:lstStyle/>
          <a:p>
            <a:endParaRPr lang="en-US" dirty="0" smtClean="0"/>
          </a:p>
        </p:txBody>
      </p:sp>
      <p:sp>
        <p:nvSpPr>
          <p:cNvPr id="17411" name="Footer Placeholder 4"/>
          <p:cNvSpPr>
            <a:spLocks noGrp="1"/>
          </p:cNvSpPr>
          <p:nvPr>
            <p:ph type="ftr" sz="quarter" idx="11"/>
          </p:nvPr>
        </p:nvSpPr>
        <p:spPr>
          <a:noFill/>
        </p:spPr>
        <p:txBody>
          <a:bodyPr/>
          <a:lstStyle/>
          <a:p>
            <a:r>
              <a:rPr lang="en-US" dirty="0" smtClean="0"/>
              <a:t>© 2012, Jeff Koloze Ph.D.</a:t>
            </a:r>
            <a:endParaRPr lang="en-US"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6"/>
          <p:cNvSpPr>
            <a:spLocks noGrp="1" noChangeArrowheads="1"/>
          </p:cNvSpPr>
          <p:nvPr>
            <p:ph type="sldNum" sz="quarter" idx="12"/>
          </p:nvPr>
        </p:nvSpPr>
        <p:spPr>
          <a:noFill/>
        </p:spPr>
        <p:txBody>
          <a:bodyPr/>
          <a:lstStyle/>
          <a:p>
            <a:fld id="{A7C50815-CE10-4FE4-A5BE-579C7A59CE98}" type="slidenum">
              <a:rPr lang="en-US" smtClean="0"/>
              <a:pPr/>
              <a:t>2</a:t>
            </a:fld>
            <a:endParaRPr lang="en-US" dirty="0" smtClean="0"/>
          </a:p>
        </p:txBody>
      </p:sp>
      <p:sp>
        <p:nvSpPr>
          <p:cNvPr id="19458" name="Rectangle 2"/>
          <p:cNvSpPr>
            <a:spLocks noGrp="1" noChangeArrowheads="1"/>
          </p:cNvSpPr>
          <p:nvPr>
            <p:ph type="title"/>
          </p:nvPr>
        </p:nvSpPr>
        <p:spPr/>
        <p:txBody>
          <a:bodyPr/>
          <a:lstStyle/>
          <a:p>
            <a:r>
              <a:rPr lang="en-US" sz="3200" dirty="0" smtClean="0">
                <a:latin typeface="Bookman Old Style" pitchFamily="18" charset="0"/>
              </a:rPr>
              <a:t>Structure of Presentation</a:t>
            </a:r>
          </a:p>
        </p:txBody>
      </p:sp>
      <p:sp>
        <p:nvSpPr>
          <p:cNvPr id="19459" name="Rectangle 3"/>
          <p:cNvSpPr>
            <a:spLocks noGrp="1" noChangeArrowheads="1"/>
          </p:cNvSpPr>
          <p:nvPr>
            <p:ph type="body" idx="1"/>
          </p:nvPr>
        </p:nvSpPr>
        <p:spPr>
          <a:xfrm>
            <a:off x="1066800" y="1904999"/>
            <a:ext cx="7315200" cy="3581401"/>
          </a:xfrm>
        </p:spPr>
        <p:txBody>
          <a:bodyPr/>
          <a:lstStyle/>
          <a:p>
            <a:pPr marL="812800" indent="-812800">
              <a:lnSpc>
                <a:spcPct val="90000"/>
              </a:lnSpc>
              <a:buFontTx/>
              <a:buAutoNum type="romanUcPeriod"/>
            </a:pPr>
            <a:r>
              <a:rPr lang="en-US" sz="2200" dirty="0" smtClean="0">
                <a:latin typeface="Bookman Old Style" pitchFamily="18" charset="0"/>
              </a:rPr>
              <a:t>Five centuries of Hispanic/Latino literature</a:t>
            </a:r>
          </a:p>
          <a:p>
            <a:pPr marL="812800" indent="-812800">
              <a:lnSpc>
                <a:spcPct val="90000"/>
              </a:lnSpc>
              <a:buFontTx/>
              <a:buAutoNum type="romanUcPeriod"/>
            </a:pPr>
            <a:r>
              <a:rPr lang="en-US" sz="2200" dirty="0" smtClean="0">
                <a:latin typeface="Bookman Old Style" pitchFamily="18" charset="0"/>
              </a:rPr>
              <a:t>Critical commentary on abortion in Latino literature</a:t>
            </a:r>
          </a:p>
          <a:p>
            <a:pPr marL="812800" indent="-812800">
              <a:lnSpc>
                <a:spcPct val="90000"/>
              </a:lnSpc>
              <a:buFontTx/>
              <a:buAutoNum type="romanUcPeriod"/>
            </a:pPr>
            <a:r>
              <a:rPr lang="en-US" sz="2200" dirty="0" smtClean="0">
                <a:latin typeface="Bookman Old Style" pitchFamily="18" charset="0"/>
              </a:rPr>
              <a:t>Discussion of literature on the first life issue</a:t>
            </a:r>
          </a:p>
          <a:p>
            <a:pPr marL="1168400" lvl="1" indent="-711200">
              <a:lnSpc>
                <a:spcPct val="90000"/>
              </a:lnSpc>
              <a:buFontTx/>
              <a:buAutoNum type="alphaUcPeriod"/>
            </a:pPr>
            <a:r>
              <a:rPr lang="en-US" sz="2200" dirty="0" smtClean="0">
                <a:latin typeface="Bookman Old Style" pitchFamily="18" charset="0"/>
              </a:rPr>
              <a:t>Tato Laviera’s </a:t>
            </a:r>
            <a:r>
              <a:rPr lang="en-US" sz="2200" spc="-15" dirty="0" smtClean="0">
                <a:solidFill>
                  <a:srgbClr val="000000"/>
                </a:solidFill>
                <a:latin typeface="Bookman Old Style"/>
                <a:ea typeface="Times New Roman"/>
                <a:cs typeface="Times New Roman"/>
              </a:rPr>
              <a:t>poem “Jesús Papote” (1981)</a:t>
            </a:r>
          </a:p>
          <a:p>
            <a:pPr marL="1168400" lvl="1" indent="-711200">
              <a:lnSpc>
                <a:spcPct val="90000"/>
              </a:lnSpc>
              <a:buFontTx/>
              <a:buAutoNum type="alphaUcPeriod"/>
            </a:pPr>
            <a:r>
              <a:rPr lang="en-US" sz="2200" dirty="0" smtClean="0">
                <a:latin typeface="Bookman Old Style" pitchFamily="18" charset="0"/>
              </a:rPr>
              <a:t>Judith </a:t>
            </a:r>
            <a:r>
              <a:rPr lang="en-US" sz="2200" dirty="0">
                <a:latin typeface="Bookman Old Style" pitchFamily="18" charset="0"/>
              </a:rPr>
              <a:t>Ortiz Cofer’s </a:t>
            </a:r>
            <a:r>
              <a:rPr lang="en-US" sz="2200" dirty="0" smtClean="0">
                <a:latin typeface="Bookman Old Style" pitchFamily="18" charset="0"/>
              </a:rPr>
              <a:t>short story </a:t>
            </a:r>
            <a:r>
              <a:rPr lang="en-US" sz="2200" dirty="0">
                <a:latin typeface="Bookman Old Style" pitchFamily="18" charset="0"/>
              </a:rPr>
              <a:t>“Silent Dancing” (1990</a:t>
            </a:r>
            <a:r>
              <a:rPr lang="en-US" sz="2200" dirty="0" smtClean="0">
                <a:latin typeface="Bookman Old Style" pitchFamily="18" charset="0"/>
              </a:rPr>
              <a:t>)</a:t>
            </a:r>
          </a:p>
          <a:p>
            <a:pPr marL="1168400" lvl="1" indent="-711200">
              <a:lnSpc>
                <a:spcPct val="90000"/>
              </a:lnSpc>
              <a:buFont typeface="+mj-lt"/>
              <a:buAutoNum type="alphaUcPeriod"/>
            </a:pPr>
            <a:r>
              <a:rPr lang="en-US" sz="2200" dirty="0" smtClean="0">
                <a:latin typeface="Bookman Old Style" pitchFamily="18" charset="0"/>
              </a:rPr>
              <a:t>The film </a:t>
            </a:r>
            <a:r>
              <a:rPr lang="en-US" sz="2200" i="1" dirty="0" smtClean="0">
                <a:latin typeface="Bookman Old Style" pitchFamily="18" charset="0"/>
              </a:rPr>
              <a:t>Bella</a:t>
            </a:r>
            <a:r>
              <a:rPr lang="en-US" sz="2200" dirty="0" smtClean="0">
                <a:latin typeface="Bookman Old Style" pitchFamily="18" charset="0"/>
              </a:rPr>
              <a:t> (2006; novelization 2008)</a:t>
            </a:r>
            <a:endParaRPr lang="en-US" sz="2200" i="1" dirty="0" smtClean="0">
              <a:latin typeface="Bookman Old Style" pitchFamily="18" charset="0"/>
            </a:endParaRPr>
          </a:p>
          <a:p>
            <a:pPr marL="812800" indent="-812800">
              <a:lnSpc>
                <a:spcPct val="90000"/>
              </a:lnSpc>
              <a:buFontTx/>
              <a:buAutoNum type="romanUcPeriod"/>
            </a:pPr>
            <a:r>
              <a:rPr lang="en-US" sz="2200" dirty="0" smtClean="0">
                <a:latin typeface="Bookman Old Style" pitchFamily="18" charset="0"/>
              </a:rPr>
              <a:t>The future of Latino literature on the life issues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6"/>
          <p:cNvSpPr>
            <a:spLocks noGrp="1" noChangeArrowheads="1"/>
          </p:cNvSpPr>
          <p:nvPr>
            <p:ph type="sldNum" sz="quarter" idx="12"/>
          </p:nvPr>
        </p:nvSpPr>
        <p:spPr>
          <a:noFill/>
        </p:spPr>
        <p:txBody>
          <a:bodyPr/>
          <a:lstStyle/>
          <a:p>
            <a:fld id="{E0B3DEDB-F22C-4C13-97BE-58228542F3C9}" type="slidenum">
              <a:rPr lang="en-US" smtClean="0"/>
              <a:pPr/>
              <a:t>3</a:t>
            </a:fld>
            <a:endParaRPr lang="en-US" dirty="0" smtClean="0"/>
          </a:p>
        </p:txBody>
      </p:sp>
      <p:sp>
        <p:nvSpPr>
          <p:cNvPr id="25602" name="Rectangle 2"/>
          <p:cNvSpPr>
            <a:spLocks noGrp="1" noChangeArrowheads="1"/>
          </p:cNvSpPr>
          <p:nvPr>
            <p:ph type="title"/>
          </p:nvPr>
        </p:nvSpPr>
        <p:spPr/>
        <p:txBody>
          <a:bodyPr/>
          <a:lstStyle/>
          <a:p>
            <a:r>
              <a:rPr lang="en-US" sz="3200" dirty="0" smtClean="0">
                <a:latin typeface="Bookman Old Style" pitchFamily="18" charset="0"/>
              </a:rPr>
              <a:t>Excerpts from Tato </a:t>
            </a:r>
            <a:r>
              <a:rPr lang="en-US" sz="3200" dirty="0">
                <a:latin typeface="Bookman Old Style" pitchFamily="18" charset="0"/>
              </a:rPr>
              <a:t>Laviera’s </a:t>
            </a:r>
            <a:r>
              <a:rPr lang="en-US" sz="3200" dirty="0" smtClean="0">
                <a:latin typeface="Bookman Old Style" pitchFamily="18" charset="0"/>
              </a:rPr>
              <a:t>poem</a:t>
            </a:r>
            <a:br>
              <a:rPr lang="en-US" sz="3200" dirty="0" smtClean="0">
                <a:latin typeface="Bookman Old Style" pitchFamily="18" charset="0"/>
              </a:rPr>
            </a:br>
            <a:r>
              <a:rPr lang="en-US" sz="3200" dirty="0" smtClean="0">
                <a:latin typeface="Bookman Old Style" pitchFamily="18" charset="0"/>
              </a:rPr>
              <a:t>“Jesús Papote”</a:t>
            </a:r>
            <a:r>
              <a:rPr lang="en-US" sz="3200" i="1" dirty="0" smtClean="0">
                <a:latin typeface="Bookman Old Style" pitchFamily="18" charset="0"/>
              </a:rPr>
              <a:t> </a:t>
            </a:r>
            <a:r>
              <a:rPr lang="en-US" sz="3200" dirty="0">
                <a:latin typeface="Bookman Old Style" pitchFamily="18" charset="0"/>
              </a:rPr>
              <a:t>(</a:t>
            </a:r>
            <a:r>
              <a:rPr lang="en-US" sz="3200" dirty="0" smtClean="0">
                <a:latin typeface="Bookman Old Style" pitchFamily="18" charset="0"/>
              </a:rPr>
              <a:t>1981</a:t>
            </a:r>
            <a:r>
              <a:rPr lang="en-US" sz="3200" dirty="0">
                <a:latin typeface="Bookman Old Style" pitchFamily="18" charset="0"/>
              </a:rPr>
              <a:t>)</a:t>
            </a:r>
            <a:endParaRPr lang="en-US" sz="3200" dirty="0" smtClean="0">
              <a:latin typeface="Bookman Old Style" pitchFamily="18" charset="0"/>
            </a:endParaRPr>
          </a:p>
        </p:txBody>
      </p:sp>
      <p:sp>
        <p:nvSpPr>
          <p:cNvPr id="25603" name="Rectangle 3"/>
          <p:cNvSpPr>
            <a:spLocks noGrp="1" noChangeArrowheads="1"/>
          </p:cNvSpPr>
          <p:nvPr>
            <p:ph type="body" idx="1"/>
          </p:nvPr>
        </p:nvSpPr>
        <p:spPr>
          <a:xfrm>
            <a:off x="1143000" y="1600200"/>
            <a:ext cx="7086600" cy="4525963"/>
          </a:xfrm>
        </p:spPr>
        <p:txBody>
          <a:bodyPr/>
          <a:lstStyle/>
          <a:p>
            <a:pPr>
              <a:buFontTx/>
              <a:buNone/>
            </a:pPr>
            <a:r>
              <a:rPr lang="en-US" sz="2000" dirty="0" smtClean="0">
                <a:latin typeface="Bookman Old Style" pitchFamily="18" charset="0"/>
              </a:rPr>
              <a:t>My </a:t>
            </a:r>
            <a:r>
              <a:rPr lang="en-US" sz="2000" dirty="0">
                <a:latin typeface="Bookman Old Style" pitchFamily="18" charset="0"/>
              </a:rPr>
              <a:t>name is jesús papote may month flowers she dis-</a:t>
            </a:r>
          </a:p>
          <a:p>
            <a:pPr>
              <a:buFontTx/>
              <a:buNone/>
            </a:pPr>
            <a:r>
              <a:rPr lang="en-US" sz="2000" dirty="0">
                <a:latin typeface="Bookman Old Style" pitchFamily="18" charset="0"/>
              </a:rPr>
              <a:t>covered me making her green throwing up she wanted</a:t>
            </a:r>
          </a:p>
          <a:p>
            <a:pPr>
              <a:buFontTx/>
              <a:buNone/>
            </a:pPr>
            <a:r>
              <a:rPr lang="en-US" sz="2000" dirty="0">
                <a:latin typeface="Bookman Old Style" pitchFamily="18" charset="0"/>
              </a:rPr>
              <a:t>abortion she took pill after pill she had to wait</a:t>
            </a:r>
          </a:p>
          <a:p>
            <a:pPr>
              <a:buFontTx/>
              <a:buNone/>
            </a:pPr>
            <a:r>
              <a:rPr lang="en-US" sz="2000" dirty="0">
                <a:latin typeface="Bookman Old Style" pitchFamily="18" charset="0"/>
              </a:rPr>
              <a:t>syphilis infection </a:t>
            </a:r>
            <a:r>
              <a:rPr lang="en-US" sz="2000" dirty="0" err="1">
                <a:latin typeface="Bookman Old Style" pitchFamily="18" charset="0"/>
              </a:rPr>
              <a:t>i</a:t>
            </a:r>
            <a:r>
              <a:rPr lang="en-US" sz="2000" dirty="0">
                <a:latin typeface="Bookman Old Style" pitchFamily="18" charset="0"/>
              </a:rPr>
              <a:t> came between the habit she</a:t>
            </a:r>
          </a:p>
          <a:p>
            <a:pPr>
              <a:buFontTx/>
              <a:buNone/>
            </a:pPr>
            <a:r>
              <a:rPr lang="en-US" sz="2000" dirty="0">
                <a:latin typeface="Bookman Old Style" pitchFamily="18" charset="0"/>
              </a:rPr>
              <a:t>needed more </a:t>
            </a:r>
            <a:r>
              <a:rPr lang="en-US" sz="2000" dirty="0" err="1">
                <a:latin typeface="Bookman Old Style" pitchFamily="18" charset="0"/>
              </a:rPr>
              <a:t>i</a:t>
            </a:r>
            <a:r>
              <a:rPr lang="en-US" sz="2000" dirty="0">
                <a:latin typeface="Bookman Old Style" pitchFamily="18" charset="0"/>
              </a:rPr>
              <a:t> was an obstruction constant pressure</a:t>
            </a:r>
          </a:p>
          <a:p>
            <a:pPr>
              <a:buFontTx/>
              <a:buNone/>
            </a:pPr>
            <a:r>
              <a:rPr lang="en-US" sz="2000" dirty="0">
                <a:latin typeface="Bookman Old Style" pitchFamily="18" charset="0"/>
              </a:rPr>
              <a:t>wrinkled inside cars in out constant pounding those</a:t>
            </a:r>
          </a:p>
          <a:p>
            <a:pPr>
              <a:buFontTx/>
              <a:buNone/>
            </a:pPr>
            <a:r>
              <a:rPr lang="en-US" sz="2000" dirty="0">
                <a:latin typeface="Bookman Old Style" pitchFamily="18" charset="0"/>
              </a:rPr>
              <a:t>men were paying they had a right to hurt the habit</a:t>
            </a:r>
          </a:p>
          <a:p>
            <a:pPr>
              <a:buFontTx/>
              <a:buNone/>
            </a:pPr>
            <a:r>
              <a:rPr lang="en-US" sz="2000" dirty="0">
                <a:latin typeface="Bookman Old Style" pitchFamily="18" charset="0"/>
              </a:rPr>
              <a:t>stronger tricks longer she became oral more and more</a:t>
            </a:r>
          </a:p>
          <a:p>
            <a:pPr>
              <a:buFontTx/>
              <a:buNone/>
            </a:pPr>
            <a:r>
              <a:rPr lang="en-US" sz="2000" dirty="0">
                <a:latin typeface="Bookman Old Style" pitchFamily="18" charset="0"/>
              </a:rPr>
              <a:t>the money was not there one night nobody wanted her</a:t>
            </a:r>
          </a:p>
          <a:p>
            <a:pPr>
              <a:buFontTx/>
              <a:buNone/>
            </a:pPr>
            <a:r>
              <a:rPr lang="en-US" sz="2000" dirty="0">
                <a:latin typeface="Bookman Old Style" pitchFamily="18" charset="0"/>
              </a:rPr>
              <a:t>she decided to extricate me she pounded punch after</a:t>
            </a:r>
          </a:p>
          <a:p>
            <a:pPr>
              <a:buFontTx/>
              <a:buNone/>
            </a:pPr>
            <a:r>
              <a:rPr lang="en-US" sz="2000" dirty="0">
                <a:latin typeface="Bookman Old Style" pitchFamily="18" charset="0"/>
              </a:rPr>
              <a:t>punch like those men punch after punch abortion at</a:t>
            </a:r>
          </a:p>
          <a:p>
            <a:pPr>
              <a:buFontTx/>
              <a:buNone/>
            </a:pPr>
            <a:r>
              <a:rPr lang="en-US" sz="2000" dirty="0">
                <a:latin typeface="Bookman Old Style" pitchFamily="18" charset="0"/>
              </a:rPr>
              <a:t>all costs she tired herself </a:t>
            </a:r>
            <a:r>
              <a:rPr lang="en-US" sz="2000" dirty="0" err="1">
                <a:latin typeface="Bookman Old Style" pitchFamily="18" charset="0"/>
              </a:rPr>
              <a:t>i</a:t>
            </a:r>
            <a:r>
              <a:rPr lang="en-US" sz="2000" dirty="0">
                <a:latin typeface="Bookman Old Style" pitchFamily="18" charset="0"/>
              </a:rPr>
              <a:t> lost my voice  (15)</a:t>
            </a:r>
          </a:p>
          <a:p>
            <a:pPr>
              <a:buFontTx/>
              <a:buNone/>
            </a:pPr>
            <a:endParaRPr lang="en-US" sz="2800" dirty="0" smtClean="0">
              <a:latin typeface="Bookman Old Styl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6"/>
          <p:cNvSpPr>
            <a:spLocks noGrp="1" noChangeArrowheads="1"/>
          </p:cNvSpPr>
          <p:nvPr>
            <p:ph type="sldNum" sz="quarter" idx="12"/>
          </p:nvPr>
        </p:nvSpPr>
        <p:spPr>
          <a:noFill/>
        </p:spPr>
        <p:txBody>
          <a:bodyPr/>
          <a:lstStyle/>
          <a:p>
            <a:fld id="{E0B3DEDB-F22C-4C13-97BE-58228542F3C9}" type="slidenum">
              <a:rPr lang="en-US" smtClean="0"/>
              <a:pPr/>
              <a:t>4</a:t>
            </a:fld>
            <a:endParaRPr lang="en-US" smtClean="0"/>
          </a:p>
        </p:txBody>
      </p:sp>
      <p:sp>
        <p:nvSpPr>
          <p:cNvPr id="25602" name="Rectangle 2"/>
          <p:cNvSpPr>
            <a:spLocks noGrp="1" noChangeArrowheads="1"/>
          </p:cNvSpPr>
          <p:nvPr>
            <p:ph type="title"/>
          </p:nvPr>
        </p:nvSpPr>
        <p:spPr/>
        <p:txBody>
          <a:bodyPr/>
          <a:lstStyle/>
          <a:p>
            <a:r>
              <a:rPr lang="en-US" sz="3200" dirty="0" smtClean="0">
                <a:latin typeface="Bookman Old Style" pitchFamily="18" charset="0"/>
              </a:rPr>
              <a:t>Excerpts from Tato </a:t>
            </a:r>
            <a:r>
              <a:rPr lang="en-US" sz="3200" dirty="0">
                <a:latin typeface="Bookman Old Style" pitchFamily="18" charset="0"/>
              </a:rPr>
              <a:t>Laviera’s </a:t>
            </a:r>
            <a:r>
              <a:rPr lang="en-US" sz="3200" dirty="0" smtClean="0">
                <a:latin typeface="Bookman Old Style" pitchFamily="18" charset="0"/>
              </a:rPr>
              <a:t>poem</a:t>
            </a:r>
            <a:br>
              <a:rPr lang="en-US" sz="3200" dirty="0" smtClean="0">
                <a:latin typeface="Bookman Old Style" pitchFamily="18" charset="0"/>
              </a:rPr>
            </a:br>
            <a:r>
              <a:rPr lang="en-US" sz="3200" dirty="0" smtClean="0">
                <a:latin typeface="Bookman Old Style" pitchFamily="18" charset="0"/>
              </a:rPr>
              <a:t>“Jesús Papote”</a:t>
            </a:r>
            <a:r>
              <a:rPr lang="en-US" sz="3200" i="1" dirty="0" smtClean="0">
                <a:latin typeface="Bookman Old Style" pitchFamily="18" charset="0"/>
              </a:rPr>
              <a:t> </a:t>
            </a:r>
            <a:r>
              <a:rPr lang="en-US" sz="3200" dirty="0">
                <a:latin typeface="Bookman Old Style" pitchFamily="18" charset="0"/>
              </a:rPr>
              <a:t>(</a:t>
            </a:r>
            <a:r>
              <a:rPr lang="en-US" sz="3200" dirty="0" smtClean="0">
                <a:latin typeface="Bookman Old Style" pitchFamily="18" charset="0"/>
              </a:rPr>
              <a:t>1981) cont.</a:t>
            </a:r>
          </a:p>
        </p:txBody>
      </p:sp>
      <p:sp>
        <p:nvSpPr>
          <p:cNvPr id="25603" name="Rectangle 3"/>
          <p:cNvSpPr>
            <a:spLocks noGrp="1" noChangeArrowheads="1"/>
          </p:cNvSpPr>
          <p:nvPr>
            <p:ph type="body" idx="1"/>
          </p:nvPr>
        </p:nvSpPr>
        <p:spPr>
          <a:xfrm>
            <a:off x="1143000" y="1600200"/>
            <a:ext cx="7086600" cy="4525963"/>
          </a:xfrm>
        </p:spPr>
        <p:txBody>
          <a:bodyPr/>
          <a:lstStyle/>
          <a:p>
            <a:pPr>
              <a:buFontTx/>
              <a:buNone/>
            </a:pPr>
            <a:r>
              <a:rPr lang="en-US" sz="2000" dirty="0">
                <a:latin typeface="Bookman Old Style" pitchFamily="18" charset="0"/>
              </a:rPr>
              <a:t>My name is jesús papote </a:t>
            </a:r>
            <a:r>
              <a:rPr lang="en-US" sz="2000" dirty="0" err="1">
                <a:latin typeface="Bookman Old Style" pitchFamily="18" charset="0"/>
              </a:rPr>
              <a:t>june</a:t>
            </a:r>
            <a:r>
              <a:rPr lang="en-US" sz="2000" dirty="0">
                <a:latin typeface="Bookman Old Style" pitchFamily="18" charset="0"/>
              </a:rPr>
              <a:t> </a:t>
            </a:r>
            <a:r>
              <a:rPr lang="en-US" sz="2000" dirty="0" smtClean="0">
                <a:latin typeface="Bookman Old Style" pitchFamily="18" charset="0"/>
              </a:rPr>
              <a:t>[….]</a:t>
            </a:r>
          </a:p>
          <a:p>
            <a:pPr>
              <a:buFontTx/>
              <a:buNone/>
            </a:pPr>
            <a:r>
              <a:rPr lang="en-US" sz="2000" dirty="0" smtClean="0">
                <a:latin typeface="Bookman Old Style" pitchFamily="18" charset="0"/>
              </a:rPr>
              <a:t>she </a:t>
            </a:r>
            <a:r>
              <a:rPr lang="en-US" sz="2000" dirty="0">
                <a:latin typeface="Bookman Old Style" pitchFamily="18" charset="0"/>
              </a:rPr>
              <a:t>threw up the world she greened</a:t>
            </a:r>
          </a:p>
          <a:p>
            <a:pPr>
              <a:buFontTx/>
              <a:buNone/>
            </a:pPr>
            <a:r>
              <a:rPr lang="en-US" sz="2000" dirty="0">
                <a:latin typeface="Bookman Old Style" pitchFamily="18" charset="0"/>
              </a:rPr>
              <a:t>she scratched-drew-blood nails on scars scabbing</a:t>
            </a:r>
          </a:p>
          <a:p>
            <a:pPr>
              <a:buFontTx/>
              <a:buNone/>
            </a:pPr>
            <a:r>
              <a:rPr lang="en-US" sz="2000" dirty="0">
                <a:latin typeface="Bookman Old Style" pitchFamily="18" charset="0"/>
              </a:rPr>
              <a:t>pores blood vessels eruptions hands on blood she</a:t>
            </a:r>
          </a:p>
          <a:p>
            <a:pPr>
              <a:buFontTx/>
              <a:buNone/>
            </a:pPr>
            <a:r>
              <a:rPr lang="en-US" sz="2000" dirty="0">
                <a:latin typeface="Bookman Old Style" pitchFamily="18" charset="0"/>
              </a:rPr>
              <a:t>painted open mental torture digging into wall’s</a:t>
            </a:r>
          </a:p>
          <a:p>
            <a:pPr>
              <a:buFontTx/>
              <a:buNone/>
            </a:pPr>
            <a:r>
              <a:rPr lang="en-US" sz="2000" dirty="0">
                <a:latin typeface="Bookman Old Style" pitchFamily="18" charset="0"/>
              </a:rPr>
              <a:t>electricity cabled concussion paralyzing currents</a:t>
            </a:r>
          </a:p>
          <a:p>
            <a:pPr>
              <a:buFontTx/>
              <a:buNone/>
            </a:pPr>
            <a:r>
              <a:rPr lang="en-US" sz="2000" dirty="0">
                <a:latin typeface="Bookman Old Style" pitchFamily="18" charset="0"/>
              </a:rPr>
              <a:t>she wrote god let me die god let me die she fought</a:t>
            </a:r>
          </a:p>
          <a:p>
            <a:pPr>
              <a:buFontTx/>
              <a:buNone/>
            </a:pPr>
            <a:r>
              <a:rPr lang="en-US" sz="2000" dirty="0">
                <a:latin typeface="Bookman Old Style" pitchFamily="18" charset="0"/>
              </a:rPr>
              <a:t>we fought </a:t>
            </a:r>
            <a:r>
              <a:rPr lang="en-US" sz="2000" dirty="0" err="1">
                <a:latin typeface="Bookman Old Style" pitchFamily="18" charset="0"/>
              </a:rPr>
              <a:t>i</a:t>
            </a:r>
            <a:r>
              <a:rPr lang="en-US" sz="2000" dirty="0">
                <a:latin typeface="Bookman Old Style" pitchFamily="18" charset="0"/>
              </a:rPr>
              <a:t> was not an added burden </a:t>
            </a:r>
            <a:r>
              <a:rPr lang="en-US" sz="2000" dirty="0" err="1">
                <a:latin typeface="Bookman Old Style" pitchFamily="18" charset="0"/>
              </a:rPr>
              <a:t>i</a:t>
            </a:r>
            <a:r>
              <a:rPr lang="en-US" sz="2000" dirty="0">
                <a:latin typeface="Bookman Old Style" pitchFamily="18" charset="0"/>
              </a:rPr>
              <a:t> kept quiet</a:t>
            </a:r>
          </a:p>
          <a:p>
            <a:pPr>
              <a:buFontTx/>
              <a:buNone/>
            </a:pPr>
            <a:r>
              <a:rPr lang="en-US" sz="2000" dirty="0" err="1">
                <a:latin typeface="Bookman Old Style" pitchFamily="18" charset="0"/>
              </a:rPr>
              <a:t>i</a:t>
            </a:r>
            <a:r>
              <a:rPr lang="en-US" sz="2000" dirty="0">
                <a:latin typeface="Bookman Old Style" pitchFamily="18" charset="0"/>
              </a:rPr>
              <a:t> held if she survived detoxified normal life no</a:t>
            </a:r>
          </a:p>
          <a:p>
            <a:pPr>
              <a:buFontTx/>
              <a:buNone/>
            </a:pPr>
            <a:r>
              <a:rPr lang="en-US" sz="2000" dirty="0">
                <a:latin typeface="Bookman Old Style" pitchFamily="18" charset="0"/>
              </a:rPr>
              <a:t>more deserted streets no more pains no more misery</a:t>
            </a:r>
          </a:p>
          <a:p>
            <a:pPr>
              <a:buFontTx/>
              <a:buNone/>
            </a:pPr>
            <a:r>
              <a:rPr lang="en-US" sz="2000" dirty="0">
                <a:latin typeface="Bookman Old Style" pitchFamily="18" charset="0"/>
              </a:rPr>
              <a:t>she won grandma she won she smiled she ate she</a:t>
            </a:r>
          </a:p>
          <a:p>
            <a:pPr>
              <a:buFontTx/>
              <a:buNone/>
            </a:pPr>
            <a:r>
              <a:rPr lang="en-US" sz="2000" dirty="0">
                <a:latin typeface="Bookman Old Style" pitchFamily="18" charset="0"/>
              </a:rPr>
              <a:t>beat the odds.  (16</a:t>
            </a:r>
            <a:r>
              <a:rPr lang="en-US" sz="2000" dirty="0" smtClean="0">
                <a:latin typeface="Bookman Old Style" pitchFamily="18" charset="0"/>
              </a:rPr>
              <a:t>)</a:t>
            </a:r>
            <a:endParaRPr lang="en-US" sz="2000" dirty="0">
              <a:latin typeface="Bookman Old Style" pitchFamily="18" charset="0"/>
            </a:endParaRPr>
          </a:p>
        </p:txBody>
      </p:sp>
    </p:spTree>
    <p:extLst>
      <p:ext uri="{BB962C8B-B14F-4D97-AF65-F5344CB8AC3E}">
        <p14:creationId xmlns:p14="http://schemas.microsoft.com/office/powerpoint/2010/main" val="724309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6"/>
          <p:cNvSpPr>
            <a:spLocks noGrp="1" noChangeArrowheads="1"/>
          </p:cNvSpPr>
          <p:nvPr>
            <p:ph type="sldNum" sz="quarter" idx="12"/>
          </p:nvPr>
        </p:nvSpPr>
        <p:spPr>
          <a:noFill/>
        </p:spPr>
        <p:txBody>
          <a:bodyPr/>
          <a:lstStyle/>
          <a:p>
            <a:fld id="{E0B3DEDB-F22C-4C13-97BE-58228542F3C9}" type="slidenum">
              <a:rPr lang="en-US" smtClean="0"/>
              <a:pPr/>
              <a:t>5</a:t>
            </a:fld>
            <a:endParaRPr lang="en-US" smtClean="0"/>
          </a:p>
        </p:txBody>
      </p:sp>
      <p:sp>
        <p:nvSpPr>
          <p:cNvPr id="25602" name="Rectangle 2"/>
          <p:cNvSpPr>
            <a:spLocks noGrp="1" noChangeArrowheads="1"/>
          </p:cNvSpPr>
          <p:nvPr>
            <p:ph type="title"/>
          </p:nvPr>
        </p:nvSpPr>
        <p:spPr>
          <a:xfrm>
            <a:off x="457200" y="274638"/>
            <a:ext cx="8229600" cy="1173162"/>
          </a:xfrm>
        </p:spPr>
        <p:txBody>
          <a:bodyPr/>
          <a:lstStyle/>
          <a:p>
            <a:pPr marL="0" marR="0">
              <a:spcBef>
                <a:spcPts val="0"/>
              </a:spcBef>
              <a:spcAft>
                <a:spcPts val="0"/>
              </a:spcAft>
            </a:pPr>
            <a:r>
              <a:rPr lang="en-US" sz="3200" spc="-15" dirty="0" smtClean="0">
                <a:solidFill>
                  <a:srgbClr val="000000"/>
                </a:solidFill>
                <a:uFill>
                  <a:solidFill>
                    <a:srgbClr val="000000"/>
                  </a:solidFill>
                </a:uFill>
                <a:latin typeface="Bookman Old Style"/>
                <a:ea typeface="Times New Roman"/>
                <a:cs typeface="Times New Roman"/>
              </a:rPr>
              <a:t>Excerpt from Judith </a:t>
            </a:r>
            <a:r>
              <a:rPr lang="en-US" sz="3200" spc="-15" dirty="0">
                <a:solidFill>
                  <a:srgbClr val="000000"/>
                </a:solidFill>
                <a:uFill>
                  <a:solidFill>
                    <a:srgbClr val="000000"/>
                  </a:solidFill>
                </a:uFill>
                <a:latin typeface="Bookman Old Style"/>
                <a:ea typeface="Times New Roman"/>
                <a:cs typeface="Times New Roman"/>
              </a:rPr>
              <a:t>Ortiz Cofer’s Short Story “Silent Dancing” (</a:t>
            </a:r>
            <a:r>
              <a:rPr lang="en-US" sz="3200" spc="-15" dirty="0" smtClean="0">
                <a:solidFill>
                  <a:srgbClr val="000000"/>
                </a:solidFill>
                <a:uFill>
                  <a:solidFill>
                    <a:srgbClr val="000000"/>
                  </a:solidFill>
                </a:uFill>
                <a:latin typeface="Bookman Old Style"/>
                <a:ea typeface="Times New Roman"/>
                <a:cs typeface="Times New Roman"/>
              </a:rPr>
              <a:t>1990)</a:t>
            </a:r>
            <a:endParaRPr lang="en-US" sz="3200" dirty="0" smtClean="0">
              <a:latin typeface="Bookman Old Style" pitchFamily="18" charset="0"/>
            </a:endParaRPr>
          </a:p>
        </p:txBody>
      </p:sp>
      <p:sp>
        <p:nvSpPr>
          <p:cNvPr id="25603" name="Rectangle 3"/>
          <p:cNvSpPr>
            <a:spLocks noGrp="1" noChangeArrowheads="1"/>
          </p:cNvSpPr>
          <p:nvPr>
            <p:ph type="body" idx="1"/>
          </p:nvPr>
        </p:nvSpPr>
        <p:spPr>
          <a:xfrm>
            <a:off x="533400" y="1447800"/>
            <a:ext cx="8001000" cy="4800600"/>
          </a:xfrm>
        </p:spPr>
        <p:txBody>
          <a:bodyPr numCol="2"/>
          <a:lstStyle/>
          <a:p>
            <a:pPr>
              <a:buFontTx/>
              <a:buNone/>
            </a:pPr>
            <a:r>
              <a:rPr lang="en-US" sz="1450" dirty="0" smtClean="0">
                <a:latin typeface="Bookman Old Style" pitchFamily="18" charset="0"/>
              </a:rPr>
              <a:t>	I </a:t>
            </a:r>
            <a:r>
              <a:rPr lang="en-US" sz="1450" dirty="0">
                <a:latin typeface="Bookman Old Style" pitchFamily="18" charset="0"/>
              </a:rPr>
              <a:t>came to tell you that story about your cousin that you’ve always wanted to hear.  Remember that comment your mother made to a neighbor that has always haunted you?  The only thing you heard was your cousin’s name and then you saw your mother pick up your doll from the couch and say: “It was as big as this doll when they flushed it down the toilet.”  This image has bothered you for years, hasn’t it?  You had nightmares about babies being flushed down the toilet, and you wondered why anyone would do such a horrible thing.  You didn’t dare ask your mother about it.  She would only tell you that you had not heard her right and yell at you for listening to adult conversations.  But later, when you were old enough to know about abortions, you suspected.  I am here </a:t>
            </a:r>
            <a:r>
              <a:rPr lang="en-US" sz="1450" dirty="0" smtClean="0">
                <a:latin typeface="Bookman Old Style" pitchFamily="18" charset="0"/>
              </a:rPr>
              <a:t>to</a:t>
            </a:r>
          </a:p>
          <a:p>
            <a:pPr>
              <a:buFontTx/>
              <a:buNone/>
            </a:pPr>
            <a:r>
              <a:rPr lang="en-US" sz="1450" dirty="0">
                <a:latin typeface="Bookman Old Style" pitchFamily="18" charset="0"/>
              </a:rPr>
              <a:t>	</a:t>
            </a:r>
            <a:r>
              <a:rPr lang="en-US" sz="1450" dirty="0" smtClean="0">
                <a:latin typeface="Bookman Old Style" pitchFamily="18" charset="0"/>
              </a:rPr>
              <a:t>tell </a:t>
            </a:r>
            <a:r>
              <a:rPr lang="en-US" sz="1450" dirty="0">
                <a:latin typeface="Bookman Old Style" pitchFamily="18" charset="0"/>
              </a:rPr>
              <a:t>you that you were right.  </a:t>
            </a:r>
            <a:r>
              <a:rPr lang="en-US" sz="1450" dirty="0" smtClean="0">
                <a:latin typeface="Bookman Old Style" pitchFamily="18" charset="0"/>
              </a:rPr>
              <a:t>Your cousin </a:t>
            </a:r>
            <a:r>
              <a:rPr lang="en-US" sz="1450" dirty="0">
                <a:latin typeface="Bookman Old Style" pitchFamily="18" charset="0"/>
              </a:rPr>
              <a:t>was growing an </a:t>
            </a:r>
            <a:r>
              <a:rPr lang="en-US" sz="1450" i="1" dirty="0" err="1">
                <a:latin typeface="Bookman Old Style" pitchFamily="18" charset="0"/>
              </a:rPr>
              <a:t>Americanito</a:t>
            </a:r>
            <a:r>
              <a:rPr lang="en-US" sz="1450" dirty="0">
                <a:latin typeface="Bookman Old Style" pitchFamily="18" charset="0"/>
              </a:rPr>
              <a:t> in her belly when this movie was made.  Soon after she put something long and pointy into her pretty self, thinking maybe she could get rid of the problem before breakfast and still make it to her first class at the high school. </a:t>
            </a:r>
            <a:r>
              <a:rPr lang="en-US" sz="1450" spc="-15" dirty="0">
                <a:solidFill>
                  <a:srgbClr val="000000"/>
                </a:solidFill>
                <a:latin typeface="Bookman Old Style"/>
                <a:ea typeface="Times New Roman"/>
                <a:cs typeface="Times New Roman"/>
              </a:rPr>
              <a:t>Well, </a:t>
            </a:r>
            <a:r>
              <a:rPr lang="en-US" sz="1450" i="1" spc="-15" dirty="0">
                <a:solidFill>
                  <a:srgbClr val="000000"/>
                </a:solidFill>
                <a:latin typeface="Bookman Old Style"/>
                <a:ea typeface="Times New Roman"/>
                <a:cs typeface="Times New Roman"/>
              </a:rPr>
              <a:t>Niña</a:t>
            </a:r>
            <a:r>
              <a:rPr lang="en-US" sz="1450" spc="-15" dirty="0">
                <a:solidFill>
                  <a:srgbClr val="000000"/>
                </a:solidFill>
                <a:latin typeface="Bookman Old Style"/>
                <a:ea typeface="Times New Roman"/>
                <a:cs typeface="Times New Roman"/>
              </a:rPr>
              <a:t>, </a:t>
            </a:r>
            <a:r>
              <a:rPr lang="en-US" sz="1450" spc="-15" dirty="0" smtClean="0">
                <a:solidFill>
                  <a:srgbClr val="000000"/>
                </a:solidFill>
                <a:latin typeface="Bookman Old Style"/>
                <a:ea typeface="Times New Roman"/>
                <a:cs typeface="Times New Roman"/>
              </a:rPr>
              <a:t>her</a:t>
            </a:r>
            <a:r>
              <a:rPr lang="en-US" sz="1450" dirty="0" smtClean="0">
                <a:latin typeface="Bookman Old Style" pitchFamily="18" charset="0"/>
              </a:rPr>
              <a:t> </a:t>
            </a:r>
            <a:r>
              <a:rPr lang="en-US" sz="1450" dirty="0">
                <a:latin typeface="Bookman Old Style" pitchFamily="18" charset="0"/>
              </a:rPr>
              <a:t>screams could be heard downtown.  Your aunt</a:t>
            </a:r>
            <a:r>
              <a:rPr lang="en-US" sz="1450" dirty="0" smtClean="0">
                <a:latin typeface="Bookman Old Style" pitchFamily="18" charset="0"/>
              </a:rPr>
              <a:t>, her </a:t>
            </a:r>
            <a:r>
              <a:rPr lang="en-US" sz="1450" spc="-15" dirty="0" err="1" smtClean="0">
                <a:solidFill>
                  <a:srgbClr val="000000"/>
                </a:solidFill>
                <a:latin typeface="Bookman Old Style"/>
                <a:ea typeface="Times New Roman"/>
                <a:cs typeface="Times New Roman"/>
              </a:rPr>
              <a:t>Mamá</a:t>
            </a:r>
            <a:r>
              <a:rPr lang="en-US" sz="1450" spc="-15" dirty="0">
                <a:solidFill>
                  <a:srgbClr val="000000"/>
                </a:solidFill>
                <a:latin typeface="Bookman Old Style"/>
                <a:ea typeface="Times New Roman"/>
                <a:cs typeface="Times New Roman"/>
              </a:rPr>
              <a:t>, </a:t>
            </a:r>
            <a:r>
              <a:rPr lang="en-US" sz="1450" spc="-15" dirty="0" smtClean="0">
                <a:solidFill>
                  <a:srgbClr val="000000"/>
                </a:solidFill>
                <a:latin typeface="Bookman Old Style"/>
                <a:ea typeface="Times New Roman"/>
                <a:cs typeface="Times New Roman"/>
              </a:rPr>
              <a:t>who</a:t>
            </a:r>
            <a:r>
              <a:rPr lang="en-US" sz="1450" dirty="0" smtClean="0">
                <a:latin typeface="Bookman Old Style" pitchFamily="18" charset="0"/>
              </a:rPr>
              <a:t> </a:t>
            </a:r>
            <a:r>
              <a:rPr lang="en-US" sz="1450" dirty="0">
                <a:latin typeface="Bookman Old Style" pitchFamily="18" charset="0"/>
              </a:rPr>
              <a:t>had been a midwife on the Island, managed to pull the little thing out.  Yes, they probably flushed it down the toilet, what else could they do with it—give it a Christian burial in a little white casket with blue bows and ribbons?  Nobody wanted that baby—least of all the father, a teacher at her school with a house in West Paterson that he was filling with real children, and a wife who was a natural blond.  (96-7)</a:t>
            </a:r>
          </a:p>
        </p:txBody>
      </p:sp>
    </p:spTree>
    <p:extLst>
      <p:ext uri="{BB962C8B-B14F-4D97-AF65-F5344CB8AC3E}">
        <p14:creationId xmlns:p14="http://schemas.microsoft.com/office/powerpoint/2010/main" val="3245737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a:solidFill>
                  <a:srgbClr val="000000"/>
                </a:solidFill>
                <a:latin typeface="Bookman Old Style" pitchFamily="18" charset="0"/>
              </a:rPr>
              <a:t>Bella</a:t>
            </a:r>
            <a:r>
              <a:rPr lang="en-US" sz="3200" dirty="0">
                <a:solidFill>
                  <a:srgbClr val="000000"/>
                </a:solidFill>
                <a:latin typeface="Bookman Old Style" pitchFamily="18" charset="0"/>
              </a:rPr>
              <a:t> (film 2006, novelization 2008)</a:t>
            </a:r>
            <a:endParaRPr lang="en-US" dirty="0"/>
          </a:p>
        </p:txBody>
      </p:sp>
      <p:sp>
        <p:nvSpPr>
          <p:cNvPr id="5" name="Text Placeholder 4"/>
          <p:cNvSpPr>
            <a:spLocks noGrp="1"/>
          </p:cNvSpPr>
          <p:nvPr>
            <p:ph type="body" sz="half" idx="3"/>
          </p:nvPr>
        </p:nvSpPr>
        <p:spPr>
          <a:xfrm>
            <a:off x="457200" y="5715000"/>
            <a:ext cx="8229600" cy="411163"/>
          </a:xfrm>
        </p:spPr>
        <p:txBody>
          <a:bodyPr/>
          <a:lstStyle/>
          <a:p>
            <a:pPr marL="0" marR="0" indent="0" algn="ctr">
              <a:lnSpc>
                <a:spcPct val="115000"/>
              </a:lnSpc>
              <a:spcBef>
                <a:spcPts val="0"/>
              </a:spcBef>
              <a:spcAft>
                <a:spcPts val="1000"/>
              </a:spcAft>
              <a:buNone/>
            </a:pPr>
            <a:r>
              <a:rPr lang="en-US" sz="1500" dirty="0" smtClean="0">
                <a:latin typeface="Bookman Old Style"/>
                <a:ea typeface="Calibri"/>
                <a:cs typeface="Times New Roman"/>
              </a:rPr>
              <a:t>Still Photo from Image </a:t>
            </a:r>
            <a:r>
              <a:rPr lang="en-US" sz="1500" dirty="0">
                <a:latin typeface="Bookman Old Style"/>
                <a:ea typeface="Calibri"/>
                <a:cs typeface="Times New Roman"/>
              </a:rPr>
              <a:t>Gallery </a:t>
            </a:r>
            <a:r>
              <a:rPr lang="en-US" sz="1500" dirty="0" smtClean="0">
                <a:latin typeface="Bookman Old Style"/>
                <a:ea typeface="Calibri"/>
                <a:cs typeface="Times New Roman"/>
              </a:rPr>
              <a:t>Bellamoviesite.com (</a:t>
            </a:r>
            <a:r>
              <a:rPr lang="en-US" sz="1500" dirty="0" smtClean="0">
                <a:latin typeface="Bookman Old Style"/>
                <a:ea typeface="Calibri"/>
                <a:cs typeface="Times New Roman"/>
                <a:hlinkClick r:id="rId2"/>
              </a:rPr>
              <a:t>http</a:t>
            </a:r>
            <a:r>
              <a:rPr lang="en-US" sz="1500" dirty="0">
                <a:latin typeface="Bookman Old Style"/>
                <a:ea typeface="Calibri"/>
                <a:cs typeface="Times New Roman"/>
                <a:hlinkClick r:id="rId2"/>
              </a:rPr>
              <a:t>://www.bellamoviesite.com/site/#/film/images</a:t>
            </a:r>
            <a:r>
              <a:rPr lang="en-US" sz="1500" dirty="0" smtClean="0">
                <a:latin typeface="Bookman Old Style"/>
                <a:ea typeface="Calibri"/>
                <a:cs typeface="Times New Roman"/>
                <a:hlinkClick r:id="rId2"/>
              </a:rPr>
              <a:t>/</a:t>
            </a:r>
            <a:r>
              <a:rPr lang="en-US" sz="1500" dirty="0" smtClean="0">
                <a:latin typeface="Bookman Old Style"/>
                <a:ea typeface="Calibri"/>
                <a:cs typeface="Times New Roman"/>
              </a:rPr>
              <a:t>, accessed 23 May 2012)</a:t>
            </a:r>
            <a:endParaRPr lang="en-US" sz="1500" dirty="0">
              <a:latin typeface="Bookman Old Style"/>
              <a:ea typeface="Calibri"/>
              <a:cs typeface="Times New Roman"/>
            </a:endParaRPr>
          </a:p>
        </p:txBody>
      </p:sp>
      <p:sp>
        <p:nvSpPr>
          <p:cNvPr id="6" name="Slide Number Placeholder 5"/>
          <p:cNvSpPr>
            <a:spLocks noGrp="1"/>
          </p:cNvSpPr>
          <p:nvPr>
            <p:ph type="sldNum" sz="quarter" idx="12"/>
          </p:nvPr>
        </p:nvSpPr>
        <p:spPr/>
        <p:txBody>
          <a:bodyPr/>
          <a:lstStyle/>
          <a:p>
            <a:pPr>
              <a:defRPr/>
            </a:pPr>
            <a:fld id="{0831E7AD-588A-4666-B566-96C18F5BDFC1}" type="slidenum">
              <a:rPr lang="en-US" smtClean="0"/>
              <a:pPr>
                <a:defRPr/>
              </a:pPr>
              <a:t>6</a:t>
            </a:fld>
            <a:endParaRPr lang="en-US" dirty="0"/>
          </a:p>
        </p:txBody>
      </p:sp>
      <p:pic>
        <p:nvPicPr>
          <p:cNvPr id="8" name="Content Placeholder 7"/>
          <p:cNvPicPr>
            <a:picLocks noGrp="1"/>
          </p:cNvPicPr>
          <p:nvPr>
            <p:ph sz="quarter" idx="1"/>
          </p:nvPr>
        </p:nvPicPr>
        <p:blipFill rotWithShape="1">
          <a:blip r:embed="rId3"/>
          <a:srcRect l="40421" t="39624" r="38106" b="26168"/>
          <a:stretch/>
        </p:blipFill>
        <p:spPr bwMode="auto">
          <a:xfrm>
            <a:off x="2133600" y="1371600"/>
            <a:ext cx="4800600" cy="4038600"/>
          </a:xfrm>
          <a:prstGeom prst="rect">
            <a:avLst/>
          </a:prstGeom>
          <a:noFill/>
          <a:ln w="41275" cmpd="sng">
            <a:solidFill>
              <a:sysClr val="windowText" lastClr="000000"/>
            </a:solidFill>
            <a:miter lim="800000"/>
            <a:headEnd/>
            <a:tailEnd/>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45655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6"/>
          <p:cNvSpPr>
            <a:spLocks noGrp="1" noChangeArrowheads="1"/>
          </p:cNvSpPr>
          <p:nvPr>
            <p:ph type="sldNum" sz="quarter" idx="12"/>
          </p:nvPr>
        </p:nvSpPr>
        <p:spPr>
          <a:noFill/>
        </p:spPr>
        <p:txBody>
          <a:bodyPr/>
          <a:lstStyle/>
          <a:p>
            <a:fld id="{E0B3DEDB-F22C-4C13-97BE-58228542F3C9}" type="slidenum">
              <a:rPr lang="en-US" smtClean="0"/>
              <a:pPr/>
              <a:t>7</a:t>
            </a:fld>
            <a:endParaRPr lang="en-US" smtClean="0"/>
          </a:p>
        </p:txBody>
      </p:sp>
      <p:sp>
        <p:nvSpPr>
          <p:cNvPr id="25602" name="Rectangle 2"/>
          <p:cNvSpPr>
            <a:spLocks noGrp="1" noChangeArrowheads="1"/>
          </p:cNvSpPr>
          <p:nvPr>
            <p:ph type="title"/>
          </p:nvPr>
        </p:nvSpPr>
        <p:spPr>
          <a:xfrm>
            <a:off x="457200" y="274638"/>
            <a:ext cx="8229600" cy="563562"/>
          </a:xfrm>
        </p:spPr>
        <p:txBody>
          <a:bodyPr/>
          <a:lstStyle/>
          <a:p>
            <a:r>
              <a:rPr lang="en-US" sz="3200" dirty="0" smtClean="0">
                <a:latin typeface="Bookman Old Style" pitchFamily="18" charset="0"/>
              </a:rPr>
              <a:t>Works Cited</a:t>
            </a:r>
          </a:p>
        </p:txBody>
      </p:sp>
      <p:sp>
        <p:nvSpPr>
          <p:cNvPr id="25603" name="Rectangle 3"/>
          <p:cNvSpPr>
            <a:spLocks noGrp="1" noChangeArrowheads="1"/>
          </p:cNvSpPr>
          <p:nvPr>
            <p:ph type="body" idx="1"/>
          </p:nvPr>
        </p:nvSpPr>
        <p:spPr>
          <a:xfrm>
            <a:off x="838200" y="1219200"/>
            <a:ext cx="7620000" cy="4953000"/>
          </a:xfrm>
        </p:spPr>
        <p:txBody>
          <a:bodyPr/>
          <a:lstStyle/>
          <a:p>
            <a:pPr>
              <a:buNone/>
            </a:pPr>
            <a:r>
              <a:rPr lang="en-US" sz="2000" i="1" dirty="0" smtClean="0">
                <a:latin typeface="Bookman Old Style" pitchFamily="18" charset="0"/>
              </a:rPr>
              <a:t>Bellamoviesite.com</a:t>
            </a:r>
            <a:r>
              <a:rPr lang="en-US" sz="2000" dirty="0" smtClean="0">
                <a:latin typeface="Bookman Old Style" pitchFamily="18" charset="0"/>
              </a:rPr>
              <a:t>. </a:t>
            </a:r>
            <a:r>
              <a:rPr lang="en-US" sz="2000" dirty="0" err="1">
                <a:latin typeface="Bookman Old Style" pitchFamily="18" charset="0"/>
              </a:rPr>
              <a:t>N</a:t>
            </a:r>
            <a:r>
              <a:rPr lang="en-US" sz="2000" dirty="0" err="1" smtClean="0">
                <a:latin typeface="Bookman Old Style" pitchFamily="18" charset="0"/>
              </a:rPr>
              <a:t>.d.</a:t>
            </a:r>
            <a:r>
              <a:rPr lang="en-US" sz="2000" dirty="0" smtClean="0">
                <a:latin typeface="Bookman Old Style" pitchFamily="18" charset="0"/>
              </a:rPr>
              <a:t> Web. 23 May 2012 &lt;</a:t>
            </a:r>
            <a:r>
              <a:rPr lang="en-US" sz="2000" u="sng" dirty="0" smtClean="0">
                <a:latin typeface="Bookman Old Style" pitchFamily="18" charset="0"/>
                <a:hlinkClick r:id="rId2"/>
              </a:rPr>
              <a:t>http://www.bellamoviesite.com/site/#/film/images/</a:t>
            </a:r>
            <a:r>
              <a:rPr lang="en-US" sz="2000" dirty="0" smtClean="0">
                <a:latin typeface="Bookman Old Style" pitchFamily="18" charset="0"/>
              </a:rPr>
              <a:t>&gt;.</a:t>
            </a:r>
          </a:p>
          <a:p>
            <a:pPr>
              <a:buNone/>
            </a:pPr>
            <a:endParaRPr lang="en-US" sz="2000" dirty="0" smtClean="0">
              <a:latin typeface="Bookman Old Style" pitchFamily="18" charset="0"/>
            </a:endParaRPr>
          </a:p>
          <a:p>
            <a:pPr>
              <a:buFontTx/>
              <a:buNone/>
            </a:pPr>
            <a:r>
              <a:rPr lang="en-US" sz="2000" dirty="0" err="1" smtClean="0">
                <a:latin typeface="Bookman Old Style" pitchFamily="18" charset="0"/>
              </a:rPr>
              <a:t>Laviera</a:t>
            </a:r>
            <a:r>
              <a:rPr lang="en-US" sz="2000" dirty="0" smtClean="0">
                <a:latin typeface="Bookman Old Style" pitchFamily="18" charset="0"/>
              </a:rPr>
              <a:t>, Tato. </a:t>
            </a:r>
            <a:r>
              <a:rPr lang="en-US" sz="2000" i="1" dirty="0" smtClean="0">
                <a:latin typeface="Bookman Old Style" pitchFamily="18" charset="0"/>
              </a:rPr>
              <a:t>Enclave</a:t>
            </a:r>
            <a:r>
              <a:rPr lang="en-US" sz="2000" dirty="0" smtClean="0">
                <a:latin typeface="Bookman Old Style" pitchFamily="18" charset="0"/>
              </a:rPr>
              <a:t>. Houston: Arte </a:t>
            </a:r>
            <a:r>
              <a:rPr lang="en-US" sz="2000" dirty="0" err="1" smtClean="0">
                <a:latin typeface="Bookman Old Style" pitchFamily="18" charset="0"/>
              </a:rPr>
              <a:t>Publico</a:t>
            </a:r>
            <a:r>
              <a:rPr lang="en-US" sz="2000" dirty="0" smtClean="0">
                <a:latin typeface="Bookman Old Style" pitchFamily="18" charset="0"/>
              </a:rPr>
              <a:t> P, 1985.</a:t>
            </a:r>
          </a:p>
          <a:p>
            <a:pPr>
              <a:buFontTx/>
              <a:buNone/>
            </a:pPr>
            <a:endParaRPr lang="en-US" sz="2000" dirty="0" smtClean="0">
              <a:latin typeface="Bookman Old Style" pitchFamily="18" charset="0"/>
            </a:endParaRPr>
          </a:p>
          <a:p>
            <a:pPr>
              <a:buFontTx/>
              <a:buNone/>
            </a:pPr>
            <a:r>
              <a:rPr lang="en-US" sz="2000" dirty="0" smtClean="0">
                <a:latin typeface="Bookman Old Style" pitchFamily="18" charset="0"/>
              </a:rPr>
              <a:t>Ortiz </a:t>
            </a:r>
            <a:r>
              <a:rPr lang="en-US" sz="2000" dirty="0" err="1" smtClean="0">
                <a:latin typeface="Bookman Old Style" pitchFamily="18" charset="0"/>
              </a:rPr>
              <a:t>Cofer</a:t>
            </a:r>
            <a:r>
              <a:rPr lang="en-US" sz="2000" dirty="0" smtClean="0">
                <a:latin typeface="Bookman Old Style" pitchFamily="18" charset="0"/>
              </a:rPr>
              <a:t>, Judith. </a:t>
            </a:r>
            <a:r>
              <a:rPr lang="en-US" sz="2000" i="1" dirty="0" smtClean="0">
                <a:latin typeface="Bookman Old Style" pitchFamily="18" charset="0"/>
              </a:rPr>
              <a:t>Silent Dancing: A Partial Remembrance of a Puerto Rican Childhood</a:t>
            </a:r>
            <a:r>
              <a:rPr lang="en-US" sz="2000" dirty="0" smtClean="0">
                <a:latin typeface="Bookman Old Style" pitchFamily="18" charset="0"/>
              </a:rPr>
              <a:t>. 2nd ed. Houston: Arte </a:t>
            </a:r>
            <a:r>
              <a:rPr lang="en-US" sz="2000" dirty="0" err="1" smtClean="0">
                <a:latin typeface="Bookman Old Style" pitchFamily="18" charset="0"/>
              </a:rPr>
              <a:t>Publico</a:t>
            </a:r>
            <a:r>
              <a:rPr lang="en-US" sz="2000" dirty="0" smtClean="0">
                <a:latin typeface="Bookman Old Style" pitchFamily="18" charset="0"/>
              </a:rPr>
              <a:t>, 1991.</a:t>
            </a:r>
          </a:p>
          <a:p>
            <a:pPr>
              <a:buFontTx/>
              <a:buNone/>
            </a:pPr>
            <a:endParaRPr lang="en-US" sz="2000" dirty="0" smtClean="0">
              <a:latin typeface="Bookman Old Style" pitchFamily="18" charset="0"/>
            </a:endParaRPr>
          </a:p>
          <a:p>
            <a:pPr>
              <a:buFontTx/>
              <a:buNone/>
            </a:pPr>
            <a:r>
              <a:rPr lang="en-US" sz="2000" dirty="0" smtClean="0">
                <a:latin typeface="Bookman Old Style" pitchFamily="18" charset="0"/>
              </a:rPr>
              <a:t>Samson, Lisa. </a:t>
            </a:r>
            <a:r>
              <a:rPr lang="en-US" sz="2000" i="1" dirty="0" smtClean="0">
                <a:latin typeface="Bookman Old Style" pitchFamily="18" charset="0"/>
              </a:rPr>
              <a:t>Bella: A Novelization of the Award-Winning Movie</a:t>
            </a:r>
            <a:r>
              <a:rPr lang="en-US" sz="2000" dirty="0" smtClean="0">
                <a:latin typeface="Bookman Old Style" pitchFamily="18" charset="0"/>
              </a:rPr>
              <a:t>. Nashville: Thomas Nelson, 2008.</a:t>
            </a:r>
          </a:p>
          <a:p>
            <a:pPr>
              <a:buFontTx/>
              <a:buNone/>
            </a:pPr>
            <a:endParaRPr lang="en-US" sz="2000" dirty="0">
              <a:latin typeface="Bookman Old Style" pitchFamily="18" charset="0"/>
            </a:endParaRPr>
          </a:p>
        </p:txBody>
      </p:sp>
    </p:spTree>
    <p:extLst>
      <p:ext uri="{BB962C8B-B14F-4D97-AF65-F5344CB8AC3E}">
        <p14:creationId xmlns:p14="http://schemas.microsoft.com/office/powerpoint/2010/main" val="2208668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A50021"/>
      </a:lt1>
      <a:dk2>
        <a:srgbClr val="000000"/>
      </a:dk2>
      <a:lt2>
        <a:srgbClr val="808080"/>
      </a:lt2>
      <a:accent1>
        <a:srgbClr val="BBE0E3"/>
      </a:accent1>
      <a:accent2>
        <a:srgbClr val="333399"/>
      </a:accent2>
      <a:accent3>
        <a:srgbClr val="CFAAAB"/>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A50021"/>
        </a:lt1>
        <a:dk2>
          <a:srgbClr val="000000"/>
        </a:dk2>
        <a:lt2>
          <a:srgbClr val="808080"/>
        </a:lt2>
        <a:accent1>
          <a:srgbClr val="BBE0E3"/>
        </a:accent1>
        <a:accent2>
          <a:srgbClr val="333399"/>
        </a:accent2>
        <a:accent3>
          <a:srgbClr val="CFAAA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3">
    <a:dk1>
      <a:srgbClr val="000000"/>
    </a:dk1>
    <a:lt1>
      <a:srgbClr val="A50021"/>
    </a:lt1>
    <a:dk2>
      <a:srgbClr val="000000"/>
    </a:dk2>
    <a:lt2>
      <a:srgbClr val="808080"/>
    </a:lt2>
    <a:accent1>
      <a:srgbClr val="BBE0E3"/>
    </a:accent1>
    <a:accent2>
      <a:srgbClr val="333399"/>
    </a:accent2>
    <a:accent3>
      <a:srgbClr val="CFAAAB"/>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4744</TotalTime>
  <Words>423</Words>
  <Application>Microsoft Office PowerPoint</Application>
  <PresentationFormat>On-screen Show (4:3)</PresentationFormat>
  <Paragraphs>55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Latino Literature on the Life Issues: Commentary on Tato Laviera’s “Jesús Papote,” Judith Ortiz Cofer’s “Silent Dancing,” and Bella  PowerPoint to Accompany Paper Presentation for the International Journal of Arts and Sciences Conference Held at Harvard University and University Faculty for Life’s Life and Learning XXII Conference  Held at Brigham Young University (May and June 2012)  Jeff Koloze, Ph.D. Lorain County Community College</vt:lpstr>
      <vt:lpstr>Structure of Presentation</vt:lpstr>
      <vt:lpstr>Excerpts from Tato Laviera’s poem “Jesús Papote” (1981)</vt:lpstr>
      <vt:lpstr>Excerpts from Tato Laviera’s poem “Jesús Papote” (1981) cont.</vt:lpstr>
      <vt:lpstr>Excerpt from Judith Ortiz Cofer’s Short Story “Silent Dancing” (1990)</vt:lpstr>
      <vt:lpstr>Bella (film 2006, novelization 2008)</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Jewish Fiction on Abortion</dc:title>
  <dc:creator>Jeff Koloze, Ph.D.</dc:creator>
  <cp:lastModifiedBy>Dr. Jeff Koloze</cp:lastModifiedBy>
  <cp:revision>733</cp:revision>
  <dcterms:created xsi:type="dcterms:W3CDTF">2004-04-15T18:45:28Z</dcterms:created>
  <dcterms:modified xsi:type="dcterms:W3CDTF">2012-08-05T04:55:39Z</dcterms:modified>
</cp:coreProperties>
</file>